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2"/>
  </p:notesMasterIdLst>
  <p:sldIdLst>
    <p:sldId id="256" r:id="rId2"/>
    <p:sldId id="650" r:id="rId3"/>
    <p:sldId id="354" r:id="rId4"/>
    <p:sldId id="298" r:id="rId5"/>
    <p:sldId id="355" r:id="rId6"/>
    <p:sldId id="353" r:id="rId7"/>
    <p:sldId id="638" r:id="rId8"/>
    <p:sldId id="302" r:id="rId9"/>
    <p:sldId id="639" r:id="rId10"/>
    <p:sldId id="304" r:id="rId11"/>
    <p:sldId id="637" r:id="rId12"/>
    <p:sldId id="630" r:id="rId13"/>
    <p:sldId id="642" r:id="rId14"/>
    <p:sldId id="643" r:id="rId15"/>
    <p:sldId id="644" r:id="rId16"/>
    <p:sldId id="645" r:id="rId17"/>
    <p:sldId id="647" r:id="rId18"/>
    <p:sldId id="646" r:id="rId19"/>
    <p:sldId id="635" r:id="rId20"/>
    <p:sldId id="651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3"/>
      <p:italic r:id="rId23"/>
      <p:boldItalic r:id="rId23"/>
    </p:embeddedFont>
    <p:embeddedFont>
      <p:font typeface="Calibri Light" panose="020F0302020204030204" pitchFamily="34" charset="0"/>
      <p:regular r:id="rId23"/>
      <p:italic r:id="rId23"/>
    </p:embeddedFont>
    <p:embeddedFont>
      <p:font typeface="Open Sans Light" panose="020B0306030504020204" pitchFamily="34" charset="0"/>
      <p:regular r:id="rId23"/>
      <p:italic r:id="rId23"/>
    </p:embeddedFont>
    <p:embeddedFont>
      <p:font typeface="Roboto Slab" pitchFamily="2" charset="0"/>
      <p:regular r:id="rId24"/>
      <p:bold r:id="rId25"/>
    </p:embeddedFont>
    <p:embeddedFont>
      <p:font typeface="Roboto Slab Medium" pitchFamily="2" charset="0"/>
      <p:regular r:id="rId26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9D8"/>
    <a:srgbClr val="D5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92" autoAdjust="0"/>
    <p:restoredTop sz="86704" autoAdjust="0"/>
  </p:normalViewPr>
  <p:slideViewPr>
    <p:cSldViewPr snapToGrid="0">
      <p:cViewPr varScale="1">
        <p:scale>
          <a:sx n="88" d="100"/>
          <a:sy n="88" d="100"/>
        </p:scale>
        <p:origin x="154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NUL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EDD04-362F-8645-8EA6-F485B425C5E6}" type="datetimeFigureOut">
              <a:rPr lang="en-US" smtClean="0"/>
              <a:t>6/27/22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45B76-E778-4E46-9E56-DD630307926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4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45B76-E778-4E46-9E56-DD63030792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07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45B76-E778-4E46-9E56-DD63030792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3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E65BE-9DE5-5C40-AEB1-1BC433E9EC76}"/>
              </a:ext>
            </a:extLst>
          </p:cNvPr>
          <p:cNvSpPr/>
          <p:nvPr userDrawn="1"/>
        </p:nvSpPr>
        <p:spPr>
          <a:xfrm>
            <a:off x="0" y="-88900"/>
            <a:ext cx="12192000" cy="3517900"/>
          </a:xfrm>
          <a:prstGeom prst="rect">
            <a:avLst/>
          </a:prstGeom>
          <a:solidFill>
            <a:srgbClr val="D5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3E913E-9988-7C41-AC32-DF1483E11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8376"/>
            <a:ext cx="121919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A79FA1-4A15-4D7E-81F8-BCEF493CF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4498308"/>
            <a:ext cx="10801350" cy="791997"/>
          </a:xfrm>
          <a:noFill/>
        </p:spPr>
        <p:txBody>
          <a:bodyPr anchor="ctr" anchorCtr="0"/>
          <a:lstStyle>
            <a:lvl1pPr algn="ctr">
              <a:defRPr sz="28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172DB1-0A41-404C-8E65-97E6546EB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417685"/>
            <a:ext cx="10801350" cy="7363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A5415B-E1BA-41E3-A115-CCA7D4C7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88297E-A9E6-4A4B-BE95-948DD66A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9C2F50-C461-426F-A6E7-20A2CEAF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Straight Connector 1">
            <a:extLst>
              <a:ext uri="{FF2B5EF4-FFF2-40B4-BE49-F238E27FC236}">
                <a16:creationId xmlns:a16="http://schemas.microsoft.com/office/drawing/2014/main" id="{DA170501-4914-4621-BC51-0ADD6078EF82}"/>
              </a:ext>
            </a:extLst>
          </p:cNvPr>
          <p:cNvCxnSpPr/>
          <p:nvPr userDrawn="1"/>
        </p:nvCxnSpPr>
        <p:spPr>
          <a:xfrm>
            <a:off x="2981325" y="4402054"/>
            <a:ext cx="6229350" cy="0"/>
          </a:xfrm>
          <a:prstGeom prst="line">
            <a:avLst/>
          </a:prstGeom>
          <a:ln w="12700" cap="rnd">
            <a:solidFill>
              <a:srgbClr val="387B9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>
            <a:extLst>
              <a:ext uri="{FF2B5EF4-FFF2-40B4-BE49-F238E27FC236}">
                <a16:creationId xmlns:a16="http://schemas.microsoft.com/office/drawing/2014/main" id="{E7FE988A-CAC1-5142-AFDF-3782DD35B0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23743" y="418150"/>
            <a:ext cx="3188962" cy="1047581"/>
          </a:xfrm>
          <a:prstGeom prst="rect">
            <a:avLst/>
          </a:prstGeom>
        </p:spPr>
      </p:pic>
      <p:sp>
        <p:nvSpPr>
          <p:cNvPr id="19" name="Rectangle 8">
            <a:extLst>
              <a:ext uri="{FF2B5EF4-FFF2-40B4-BE49-F238E27FC236}">
                <a16:creationId xmlns:a16="http://schemas.microsoft.com/office/drawing/2014/main" id="{1F30E06F-8426-7849-A492-8590475527F3}"/>
              </a:ext>
            </a:extLst>
          </p:cNvPr>
          <p:cNvSpPr/>
          <p:nvPr userDrawn="1"/>
        </p:nvSpPr>
        <p:spPr>
          <a:xfrm>
            <a:off x="-3425" y="6385639"/>
            <a:ext cx="12192000" cy="472361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08E03D45-8C71-1644-8D51-B275A960BD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BE5F231B-634F-4F45-8D21-2481AC1DA906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9">
            <a:extLst>
              <a:ext uri="{FF2B5EF4-FFF2-40B4-BE49-F238E27FC236}">
                <a16:creationId xmlns:a16="http://schemas.microsoft.com/office/drawing/2014/main" id="{A76B0954-CFC9-2B45-9339-FDB49F6727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27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8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5" name="Tijdelijke aanduiding voor afbeelding 13">
            <a:extLst>
              <a:ext uri="{FF2B5EF4-FFF2-40B4-BE49-F238E27FC236}">
                <a16:creationId xmlns:a16="http://schemas.microsoft.com/office/drawing/2014/main" id="{8EA61D15-6EF3-41CD-AE70-E96E9C0B8BB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146837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6" name="Tijdelijke aanduiding voor afbeelding 13">
            <a:extLst>
              <a:ext uri="{FF2B5EF4-FFF2-40B4-BE49-F238E27FC236}">
                <a16:creationId xmlns:a16="http://schemas.microsoft.com/office/drawing/2014/main" id="{31AD8CC6-22E6-41B0-959E-882C18F11EF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67727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7" name="Tijdelijke aanduiding voor afbeelding 13">
            <a:extLst>
              <a:ext uri="{FF2B5EF4-FFF2-40B4-BE49-F238E27FC236}">
                <a16:creationId xmlns:a16="http://schemas.microsoft.com/office/drawing/2014/main" id="{217D76C2-8CBA-4317-8EAA-ECE105795E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88617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8" name="Tijdelijke aanduiding voor afbeelding 13">
            <a:extLst>
              <a:ext uri="{FF2B5EF4-FFF2-40B4-BE49-F238E27FC236}">
                <a16:creationId xmlns:a16="http://schemas.microsoft.com/office/drawing/2014/main" id="{CFEC5BE2-EC64-4CEB-8C1F-52695A9ECFF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09507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F3EE00A5-7A61-4D9D-92BF-09015EBF0DD8}"/>
              </a:ext>
            </a:extLst>
          </p:cNvPr>
          <p:cNvCxnSpPr/>
          <p:nvPr userDrawn="1"/>
        </p:nvCxnSpPr>
        <p:spPr>
          <a:xfrm>
            <a:off x="2330227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A74AD2C9-7126-4181-86CD-3002D8566E61}"/>
              </a:ext>
            </a:extLst>
          </p:cNvPr>
          <p:cNvCxnSpPr/>
          <p:nvPr userDrawn="1"/>
        </p:nvCxnSpPr>
        <p:spPr>
          <a:xfrm>
            <a:off x="4454414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833D0BDD-88D6-44AE-AFF5-500622FAAB86}"/>
              </a:ext>
            </a:extLst>
          </p:cNvPr>
          <p:cNvCxnSpPr/>
          <p:nvPr userDrawn="1"/>
        </p:nvCxnSpPr>
        <p:spPr>
          <a:xfrm>
            <a:off x="6578601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FAE59C1C-1A31-442C-AEFB-E73B627CE453}"/>
              </a:ext>
            </a:extLst>
          </p:cNvPr>
          <p:cNvCxnSpPr/>
          <p:nvPr userDrawn="1"/>
        </p:nvCxnSpPr>
        <p:spPr>
          <a:xfrm>
            <a:off x="8702789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jdelijke aanduiding voor tekst 35">
            <a:extLst>
              <a:ext uri="{FF2B5EF4-FFF2-40B4-BE49-F238E27FC236}">
                <a16:creationId xmlns:a16="http://schemas.microsoft.com/office/drawing/2014/main" id="{E9A4C4F9-009C-413C-B2B2-0324A22CE67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849759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35">
            <a:extLst>
              <a:ext uri="{FF2B5EF4-FFF2-40B4-BE49-F238E27FC236}">
                <a16:creationId xmlns:a16="http://schemas.microsoft.com/office/drawing/2014/main" id="{4C92C3D4-BFFC-4B34-97EC-F6CD775F7CD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973988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Tijdelijke aanduiding voor tekst 35">
            <a:extLst>
              <a:ext uri="{FF2B5EF4-FFF2-40B4-BE49-F238E27FC236}">
                <a16:creationId xmlns:a16="http://schemas.microsoft.com/office/drawing/2014/main" id="{B9B9968B-C6AB-47DF-9479-1F692B7B0AE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098217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35">
            <a:extLst>
              <a:ext uri="{FF2B5EF4-FFF2-40B4-BE49-F238E27FC236}">
                <a16:creationId xmlns:a16="http://schemas.microsoft.com/office/drawing/2014/main" id="{D9C05E5E-B1CE-4ABD-BC5A-AA20E1D5B19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22446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9579E535-6E99-49A7-ABAF-224A49F1DF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70101" y="982663"/>
            <a:ext cx="8051800" cy="358775"/>
          </a:xfrm>
        </p:spPr>
        <p:txBody>
          <a:bodyPr anchor="ctr" anchorCtr="0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3906006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5" name="Tijdelijke aanduiding voor afbeelding 13">
            <a:extLst>
              <a:ext uri="{FF2B5EF4-FFF2-40B4-BE49-F238E27FC236}">
                <a16:creationId xmlns:a16="http://schemas.microsoft.com/office/drawing/2014/main" id="{8EA61D15-6EF3-41CD-AE70-E96E9C0B8BB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231359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6" name="Tijdelijke aanduiding voor afbeelding 13">
            <a:extLst>
              <a:ext uri="{FF2B5EF4-FFF2-40B4-BE49-F238E27FC236}">
                <a16:creationId xmlns:a16="http://schemas.microsoft.com/office/drawing/2014/main" id="{31AD8CC6-22E6-41B0-959E-882C18F11EF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52249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7" name="Tijdelijke aanduiding voor afbeelding 13">
            <a:extLst>
              <a:ext uri="{FF2B5EF4-FFF2-40B4-BE49-F238E27FC236}">
                <a16:creationId xmlns:a16="http://schemas.microsoft.com/office/drawing/2014/main" id="{217D76C2-8CBA-4317-8EAA-ECE105795E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73139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F3EE00A5-7A61-4D9D-92BF-09015EBF0DD8}"/>
              </a:ext>
            </a:extLst>
          </p:cNvPr>
          <p:cNvCxnSpPr/>
          <p:nvPr userDrawn="1"/>
        </p:nvCxnSpPr>
        <p:spPr>
          <a:xfrm>
            <a:off x="3414749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A74AD2C9-7126-4181-86CD-3002D8566E61}"/>
              </a:ext>
            </a:extLst>
          </p:cNvPr>
          <p:cNvCxnSpPr/>
          <p:nvPr userDrawn="1"/>
        </p:nvCxnSpPr>
        <p:spPr>
          <a:xfrm>
            <a:off x="5538936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833D0BDD-88D6-44AE-AFF5-500622FAAB86}"/>
              </a:ext>
            </a:extLst>
          </p:cNvPr>
          <p:cNvCxnSpPr/>
          <p:nvPr userDrawn="1"/>
        </p:nvCxnSpPr>
        <p:spPr>
          <a:xfrm>
            <a:off x="7663123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jdelijke aanduiding voor tekst 35">
            <a:extLst>
              <a:ext uri="{FF2B5EF4-FFF2-40B4-BE49-F238E27FC236}">
                <a16:creationId xmlns:a16="http://schemas.microsoft.com/office/drawing/2014/main" id="{E9A4C4F9-009C-413C-B2B2-0324A22CE67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934281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35">
            <a:extLst>
              <a:ext uri="{FF2B5EF4-FFF2-40B4-BE49-F238E27FC236}">
                <a16:creationId xmlns:a16="http://schemas.microsoft.com/office/drawing/2014/main" id="{4C92C3D4-BFFC-4B34-97EC-F6CD775F7CD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058510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Tijdelijke aanduiding voor tekst 35">
            <a:extLst>
              <a:ext uri="{FF2B5EF4-FFF2-40B4-BE49-F238E27FC236}">
                <a16:creationId xmlns:a16="http://schemas.microsoft.com/office/drawing/2014/main" id="{B9B9968B-C6AB-47DF-9479-1F692B7B0AE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82739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9579E535-6E99-49A7-ABAF-224A49F1DF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70101" y="982663"/>
            <a:ext cx="8051800" cy="358775"/>
          </a:xfrm>
        </p:spPr>
        <p:txBody>
          <a:bodyPr anchor="ctr" anchorCtr="0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294537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54ACC7EA-4D17-4B69-8220-6862BBC0F38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86058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5" name="Tijdelijke aanduiding voor afbeelding 13">
            <a:extLst>
              <a:ext uri="{FF2B5EF4-FFF2-40B4-BE49-F238E27FC236}">
                <a16:creationId xmlns:a16="http://schemas.microsoft.com/office/drawing/2014/main" id="{8EA61D15-6EF3-41CD-AE70-E96E9C0B8BB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06948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E0C82865-91EC-40A6-AF71-DDFCBABBA404}"/>
              </a:ext>
            </a:extLst>
          </p:cNvPr>
          <p:cNvCxnSpPr/>
          <p:nvPr userDrawn="1"/>
        </p:nvCxnSpPr>
        <p:spPr>
          <a:xfrm>
            <a:off x="4466151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F3EE00A5-7A61-4D9D-92BF-09015EBF0DD8}"/>
              </a:ext>
            </a:extLst>
          </p:cNvPr>
          <p:cNvCxnSpPr/>
          <p:nvPr userDrawn="1"/>
        </p:nvCxnSpPr>
        <p:spPr>
          <a:xfrm>
            <a:off x="6590338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69E65B72-15A9-4A0C-B65E-5B3FBC1D61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85641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35">
            <a:extLst>
              <a:ext uri="{FF2B5EF4-FFF2-40B4-BE49-F238E27FC236}">
                <a16:creationId xmlns:a16="http://schemas.microsoft.com/office/drawing/2014/main" id="{E9A4C4F9-009C-413C-B2B2-0324A22CE67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09870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9579E535-6E99-49A7-ABAF-224A49F1DF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70101" y="982663"/>
            <a:ext cx="8051800" cy="358775"/>
          </a:xfrm>
        </p:spPr>
        <p:txBody>
          <a:bodyPr anchor="ctr" anchorCtr="0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3720878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itel en 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AB9C4C2E-45D5-4D0B-89B8-3E8927972C21}"/>
              </a:ext>
            </a:extLst>
          </p:cNvPr>
          <p:cNvSpPr/>
          <p:nvPr userDrawn="1"/>
        </p:nvSpPr>
        <p:spPr>
          <a:xfrm rot="5400000">
            <a:off x="5941973" y="113204"/>
            <a:ext cx="6416754" cy="6108701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A877F3E3-9C43-49F8-AC4D-85D3E524393D}"/>
              </a:ext>
            </a:extLst>
          </p:cNvPr>
          <p:cNvCxnSpPr>
            <a:cxnSpLocks/>
          </p:cNvCxnSpPr>
          <p:nvPr userDrawn="1"/>
        </p:nvCxnSpPr>
        <p:spPr>
          <a:xfrm>
            <a:off x="896541" y="1850894"/>
            <a:ext cx="4666392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86689A93-EBC2-4FAD-B6C5-88F769386D71}"/>
              </a:ext>
            </a:extLst>
          </p:cNvPr>
          <p:cNvCxnSpPr>
            <a:cxnSpLocks/>
          </p:cNvCxnSpPr>
          <p:nvPr userDrawn="1"/>
        </p:nvCxnSpPr>
        <p:spPr>
          <a:xfrm>
            <a:off x="6673453" y="1850894"/>
            <a:ext cx="4655205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106617"/>
            <a:ext cx="5040312" cy="380682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BE974774-7E25-4DF3-82C8-FB4B38FE0D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341438"/>
            <a:ext cx="5040312" cy="297861"/>
          </a:xfrm>
        </p:spPr>
        <p:txBody>
          <a:bodyPr/>
          <a:lstStyle>
            <a:lvl1pPr marL="0" indent="0" algn="ctr">
              <a:buNone/>
              <a:defRPr sz="2800" b="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603B78D0-C8F1-491F-93C1-3929A0D8AC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6362" y="2104565"/>
            <a:ext cx="5040312" cy="38006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2D71F845-FA12-4326-BCDE-D2EFC427F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6363" y="1339386"/>
            <a:ext cx="5040312" cy="297861"/>
          </a:xfrm>
        </p:spPr>
        <p:txBody>
          <a:bodyPr/>
          <a:lstStyle>
            <a:lvl1pPr marL="0" indent="0" algn="ctr">
              <a:buNone/>
              <a:defRPr sz="2800" b="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0594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67" userDrawn="1">
          <p15:clr>
            <a:srgbClr val="FBAE40"/>
          </p15:clr>
        </p15:guide>
        <p15:guide id="4" pos="361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AB9C4C2E-45D5-4D0B-89B8-3E8927972C21}"/>
              </a:ext>
            </a:extLst>
          </p:cNvPr>
          <p:cNvSpPr/>
          <p:nvPr userDrawn="1"/>
        </p:nvSpPr>
        <p:spPr>
          <a:xfrm rot="5400000">
            <a:off x="5941973" y="113204"/>
            <a:ext cx="6416754" cy="6108701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A877F3E3-9C43-49F8-AC4D-85D3E524393D}"/>
              </a:ext>
            </a:extLst>
          </p:cNvPr>
          <p:cNvCxnSpPr>
            <a:cxnSpLocks/>
          </p:cNvCxnSpPr>
          <p:nvPr userDrawn="1"/>
        </p:nvCxnSpPr>
        <p:spPr>
          <a:xfrm>
            <a:off x="896541" y="1850894"/>
            <a:ext cx="4666392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106617"/>
            <a:ext cx="5040312" cy="3806821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/>
            </a:lvl1pPr>
            <a:lvl2pPr>
              <a:lnSpc>
                <a:spcPct val="150000"/>
              </a:lnSpc>
              <a:spcBef>
                <a:spcPts val="0"/>
              </a:spcBef>
              <a:defRPr/>
            </a:lvl2pPr>
            <a:lvl3pPr>
              <a:lnSpc>
                <a:spcPct val="150000"/>
              </a:lnSpc>
              <a:spcBef>
                <a:spcPts val="0"/>
              </a:spcBef>
              <a:defRPr/>
            </a:lvl3pPr>
            <a:lvl4pPr>
              <a:lnSpc>
                <a:spcPct val="150000"/>
              </a:lnSpc>
              <a:spcBef>
                <a:spcPts val="0"/>
              </a:spcBef>
              <a:defRPr/>
            </a:lvl4pPr>
            <a:lvl5pPr>
              <a:lnSpc>
                <a:spcPct val="15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BE974774-7E25-4DF3-82C8-FB4B38FE0D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341438"/>
            <a:ext cx="5040312" cy="297861"/>
          </a:xfrm>
        </p:spPr>
        <p:txBody>
          <a:bodyPr/>
          <a:lstStyle>
            <a:lvl1pPr marL="0" indent="0" algn="ctr">
              <a:buNone/>
              <a:defRPr sz="2400" b="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603B78D0-C8F1-491F-93C1-3929A0D8AC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6362" y="1341439"/>
            <a:ext cx="5040312" cy="4563806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/>
            </a:lvl1pPr>
            <a:lvl2pPr>
              <a:lnSpc>
                <a:spcPct val="150000"/>
              </a:lnSpc>
              <a:spcBef>
                <a:spcPts val="0"/>
              </a:spcBef>
              <a:defRPr/>
            </a:lvl2pPr>
            <a:lvl3pPr>
              <a:lnSpc>
                <a:spcPct val="150000"/>
              </a:lnSpc>
              <a:spcBef>
                <a:spcPts val="0"/>
              </a:spcBef>
              <a:defRPr/>
            </a:lvl3pPr>
            <a:lvl4pPr>
              <a:lnSpc>
                <a:spcPct val="150000"/>
              </a:lnSpc>
              <a:spcBef>
                <a:spcPts val="0"/>
              </a:spcBef>
              <a:defRPr/>
            </a:lvl4pPr>
            <a:lvl5pPr>
              <a:lnSpc>
                <a:spcPct val="15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4CC2BFC-2416-F74B-95D5-FC519EDBA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7075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67">
          <p15:clr>
            <a:srgbClr val="FBAE40"/>
          </p15:clr>
        </p15:guide>
        <p15:guide id="4" pos="361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AB9C4C2E-45D5-4D0B-89B8-3E8927972C21}"/>
              </a:ext>
            </a:extLst>
          </p:cNvPr>
          <p:cNvSpPr/>
          <p:nvPr userDrawn="1"/>
        </p:nvSpPr>
        <p:spPr>
          <a:xfrm rot="5400000">
            <a:off x="-154026" y="117989"/>
            <a:ext cx="6416754" cy="6108701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A877F3E3-9C43-49F8-AC4D-85D3E524393D}"/>
              </a:ext>
            </a:extLst>
          </p:cNvPr>
          <p:cNvCxnSpPr>
            <a:cxnSpLocks/>
          </p:cNvCxnSpPr>
          <p:nvPr userDrawn="1"/>
        </p:nvCxnSpPr>
        <p:spPr>
          <a:xfrm>
            <a:off x="6665835" y="1849726"/>
            <a:ext cx="4666392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620" y="2105449"/>
            <a:ext cx="5040312" cy="380682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BE974774-7E25-4DF3-82C8-FB4B38FE0D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4620" y="1340270"/>
            <a:ext cx="5040312" cy="297861"/>
          </a:xfrm>
        </p:spPr>
        <p:txBody>
          <a:bodyPr/>
          <a:lstStyle>
            <a:lvl1pPr marL="0" indent="0" algn="ctr">
              <a:buNone/>
              <a:defRPr sz="2400" b="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97C6BCB-6A2C-42F2-B3AD-C863C07EDA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7068" y="1341438"/>
            <a:ext cx="5040312" cy="457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0" name="Gelijkbenige driehoek 19">
            <a:extLst>
              <a:ext uri="{FF2B5EF4-FFF2-40B4-BE49-F238E27FC236}">
                <a16:creationId xmlns:a16="http://schemas.microsoft.com/office/drawing/2014/main" id="{5D40F45A-3B4C-4F32-B0E6-F222C7F62ECD}"/>
              </a:ext>
            </a:extLst>
          </p:cNvPr>
          <p:cNvSpPr/>
          <p:nvPr userDrawn="1"/>
        </p:nvSpPr>
        <p:spPr>
          <a:xfrm rot="5400000">
            <a:off x="5968208" y="3296467"/>
            <a:ext cx="520649" cy="265066"/>
          </a:xfrm>
          <a:prstGeom prst="triangle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3BFDE77-DDDD-E445-B4E2-2C8950F7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4553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67">
          <p15:clr>
            <a:srgbClr val="FBAE40"/>
          </p15:clr>
        </p15:guide>
        <p15:guide id="4" pos="361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itel en 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AB9C4C2E-45D5-4D0B-89B8-3E8927972C21}"/>
              </a:ext>
            </a:extLst>
          </p:cNvPr>
          <p:cNvSpPr/>
          <p:nvPr userDrawn="1"/>
        </p:nvSpPr>
        <p:spPr>
          <a:xfrm rot="5400000">
            <a:off x="6949254" y="1133185"/>
            <a:ext cx="6416754" cy="4068739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ADD90357-46E5-1A45-84E4-F4AE4EA2CC66}"/>
              </a:ext>
            </a:extLst>
          </p:cNvPr>
          <p:cNvSpPr/>
          <p:nvPr userDrawn="1"/>
        </p:nvSpPr>
        <p:spPr>
          <a:xfrm rot="5400000">
            <a:off x="-1185509" y="1133185"/>
            <a:ext cx="6416754" cy="4068739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A877F3E3-9C43-49F8-AC4D-85D3E524393D}"/>
              </a:ext>
            </a:extLst>
          </p:cNvPr>
          <p:cNvCxnSpPr>
            <a:cxnSpLocks/>
          </p:cNvCxnSpPr>
          <p:nvPr userDrawn="1"/>
        </p:nvCxnSpPr>
        <p:spPr>
          <a:xfrm>
            <a:off x="896541" y="1850894"/>
            <a:ext cx="2784063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86689A93-EBC2-4FAD-B6C5-88F769386D71}"/>
              </a:ext>
            </a:extLst>
          </p:cNvPr>
          <p:cNvCxnSpPr>
            <a:cxnSpLocks/>
          </p:cNvCxnSpPr>
          <p:nvPr userDrawn="1"/>
        </p:nvCxnSpPr>
        <p:spPr>
          <a:xfrm>
            <a:off x="4456080" y="1850894"/>
            <a:ext cx="3343552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106617"/>
            <a:ext cx="2985278" cy="380682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BE974774-7E25-4DF3-82C8-FB4B38FE0D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341438"/>
            <a:ext cx="2985278" cy="297861"/>
          </a:xfrm>
        </p:spPr>
        <p:txBody>
          <a:bodyPr/>
          <a:lstStyle>
            <a:lvl1pPr marL="0" indent="0" algn="ctr">
              <a:buNone/>
              <a:defRPr sz="2800" b="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603B78D0-C8F1-491F-93C1-3929A0D8AC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80174" y="2104565"/>
            <a:ext cx="3620150" cy="38006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2D71F845-FA12-4326-BCDE-D2EFC427F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80175" y="1339386"/>
            <a:ext cx="3620150" cy="297861"/>
          </a:xfrm>
        </p:spPr>
        <p:txBody>
          <a:bodyPr/>
          <a:lstStyle>
            <a:lvl1pPr marL="0" indent="0" algn="ctr">
              <a:buNone/>
              <a:defRPr sz="2800" b="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cxnSp>
        <p:nvCxnSpPr>
          <p:cNvPr id="22" name="Rechte verbindingslijn 17">
            <a:extLst>
              <a:ext uri="{FF2B5EF4-FFF2-40B4-BE49-F238E27FC236}">
                <a16:creationId xmlns:a16="http://schemas.microsoft.com/office/drawing/2014/main" id="{91845AAE-654B-F948-A1B2-D52C4E6C40C6}"/>
              </a:ext>
            </a:extLst>
          </p:cNvPr>
          <p:cNvCxnSpPr>
            <a:cxnSpLocks/>
          </p:cNvCxnSpPr>
          <p:nvPr userDrawn="1"/>
        </p:nvCxnSpPr>
        <p:spPr>
          <a:xfrm>
            <a:off x="8723575" y="1850894"/>
            <a:ext cx="2784063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3792FA25-CEE0-3243-80C5-1C95E75F701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2360" y="2106617"/>
            <a:ext cx="2985278" cy="380682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4" name="Tijdelijke aanduiding voor tekst 13">
            <a:extLst>
              <a:ext uri="{FF2B5EF4-FFF2-40B4-BE49-F238E27FC236}">
                <a16:creationId xmlns:a16="http://schemas.microsoft.com/office/drawing/2014/main" id="{BB0EF778-A7C8-B544-BCBA-7EC97DA3E8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2360" y="1341438"/>
            <a:ext cx="2985278" cy="297861"/>
          </a:xfrm>
        </p:spPr>
        <p:txBody>
          <a:bodyPr/>
          <a:lstStyle>
            <a:lvl1pPr marL="0" indent="0" algn="ctr">
              <a:buNone/>
              <a:defRPr sz="2800" b="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03646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67">
          <p15:clr>
            <a:srgbClr val="FBAE40"/>
          </p15:clr>
        </p15:guide>
        <p15:guide id="4" pos="361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C9CF1BCF-370F-467A-BE65-ECC08FBFDA0A}"/>
              </a:ext>
            </a:extLst>
          </p:cNvPr>
          <p:cNvGrpSpPr/>
          <p:nvPr userDrawn="1"/>
        </p:nvGrpSpPr>
        <p:grpSpPr>
          <a:xfrm>
            <a:off x="-12701" y="-2"/>
            <a:ext cx="12217401" cy="3694068"/>
            <a:chOff x="-12701" y="-2"/>
            <a:chExt cx="12217401" cy="3694068"/>
          </a:xfrm>
          <a:solidFill>
            <a:schemeClr val="bg2">
              <a:alpha val="7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A648EC-59BC-45D5-8FE3-41C17E032EA3}"/>
                </a:ext>
              </a:extLst>
            </p:cNvPr>
            <p:cNvSpPr/>
            <p:nvPr userDrawn="1"/>
          </p:nvSpPr>
          <p:spPr>
            <a:xfrm rot="5400000">
              <a:off x="4381499" y="-4394202"/>
              <a:ext cx="3429002" cy="12217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Gelijkbenige driehoek 9">
              <a:extLst>
                <a:ext uri="{FF2B5EF4-FFF2-40B4-BE49-F238E27FC236}">
                  <a16:creationId xmlns:a16="http://schemas.microsoft.com/office/drawing/2014/main" id="{D1F116FB-F967-4139-813D-A7E0B164C253}"/>
                </a:ext>
              </a:extLst>
            </p:cNvPr>
            <p:cNvSpPr/>
            <p:nvPr userDrawn="1"/>
          </p:nvSpPr>
          <p:spPr>
            <a:xfrm rot="10800000">
              <a:off x="5835675" y="3429000"/>
              <a:ext cx="520649" cy="2650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2053E126-2A96-4C90-9656-67E1FE85F236}"/>
              </a:ext>
            </a:extLst>
          </p:cNvPr>
          <p:cNvCxnSpPr>
            <a:cxnSpLocks/>
          </p:cNvCxnSpPr>
          <p:nvPr userDrawn="1"/>
        </p:nvCxnSpPr>
        <p:spPr>
          <a:xfrm>
            <a:off x="4224669" y="4330736"/>
            <a:ext cx="3742661" cy="0"/>
          </a:xfrm>
          <a:prstGeom prst="line">
            <a:avLst/>
          </a:prstGeom>
          <a:ln w="12700" cap="rnd">
            <a:solidFill>
              <a:schemeClr val="accent4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2024" y="2106617"/>
            <a:ext cx="8047952" cy="132417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603B78D0-C8F1-491F-93C1-3929A0D8AC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070552" y="4581065"/>
            <a:ext cx="8057698" cy="132417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2D71F845-FA12-4326-BCDE-D2EFC427F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72024" y="3815886"/>
            <a:ext cx="8056563" cy="297861"/>
          </a:xfrm>
        </p:spPr>
        <p:txBody>
          <a:bodyPr/>
          <a:lstStyle>
            <a:lvl1pPr marL="0" indent="0" algn="ctr">
              <a:buNone/>
              <a:defRPr sz="2800" b="0">
                <a:latin typeface="+mn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DC4EC389-1E88-463F-B1C1-2224A4E47D67}"/>
              </a:ext>
            </a:extLst>
          </p:cNvPr>
          <p:cNvCxnSpPr>
            <a:cxnSpLocks/>
          </p:cNvCxnSpPr>
          <p:nvPr userDrawn="1"/>
        </p:nvCxnSpPr>
        <p:spPr>
          <a:xfrm>
            <a:off x="4224669" y="1851876"/>
            <a:ext cx="3742661" cy="0"/>
          </a:xfrm>
          <a:prstGeom prst="line">
            <a:avLst/>
          </a:prstGeom>
          <a:ln w="12700" cap="rnd">
            <a:solidFill>
              <a:schemeClr val="accent4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tekst 13">
            <a:extLst>
              <a:ext uri="{FF2B5EF4-FFF2-40B4-BE49-F238E27FC236}">
                <a16:creationId xmlns:a16="http://schemas.microsoft.com/office/drawing/2014/main" id="{52ABAEFE-11EB-4FFB-93D0-B99AF88B5F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71687" y="1344175"/>
            <a:ext cx="8056563" cy="297861"/>
          </a:xfrm>
        </p:spPr>
        <p:txBody>
          <a:bodyPr/>
          <a:lstStyle>
            <a:lvl1pPr marL="0" indent="0" algn="ctr">
              <a:buNone/>
              <a:defRPr sz="2800" b="0">
                <a:latin typeface="+mn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F16843B-5409-6C4A-9613-8074174E4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8371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300" userDrawn="1">
          <p15:clr>
            <a:srgbClr val="FBAE40"/>
          </p15:clr>
        </p15:guide>
        <p15:guide id="3" pos="63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itel sub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C9CF1BCF-370F-467A-BE65-ECC08FBFDA0A}"/>
              </a:ext>
            </a:extLst>
          </p:cNvPr>
          <p:cNvGrpSpPr/>
          <p:nvPr userDrawn="1"/>
        </p:nvGrpSpPr>
        <p:grpSpPr>
          <a:xfrm>
            <a:off x="-12701" y="1"/>
            <a:ext cx="12217401" cy="3110182"/>
            <a:chOff x="-12701" y="583884"/>
            <a:chExt cx="12217401" cy="3110182"/>
          </a:xfrm>
          <a:solidFill>
            <a:schemeClr val="bg2">
              <a:alpha val="7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A648EC-59BC-45D5-8FE3-41C17E032EA3}"/>
                </a:ext>
              </a:extLst>
            </p:cNvPr>
            <p:cNvSpPr/>
            <p:nvPr userDrawn="1"/>
          </p:nvSpPr>
          <p:spPr>
            <a:xfrm rot="5400000">
              <a:off x="4673442" y="-4102259"/>
              <a:ext cx="2845116" cy="12217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Gelijkbenige driehoek 9">
              <a:extLst>
                <a:ext uri="{FF2B5EF4-FFF2-40B4-BE49-F238E27FC236}">
                  <a16:creationId xmlns:a16="http://schemas.microsoft.com/office/drawing/2014/main" id="{D1F116FB-F967-4139-813D-A7E0B164C253}"/>
                </a:ext>
              </a:extLst>
            </p:cNvPr>
            <p:cNvSpPr/>
            <p:nvPr userDrawn="1"/>
          </p:nvSpPr>
          <p:spPr>
            <a:xfrm rot="10800000">
              <a:off x="5835675" y="3429000"/>
              <a:ext cx="520649" cy="2650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3924AF4-4972-4316-92E3-9053BAC5B6CD}"/>
              </a:ext>
            </a:extLst>
          </p:cNvPr>
          <p:cNvCxnSpPr>
            <a:cxnSpLocks/>
          </p:cNvCxnSpPr>
          <p:nvPr userDrawn="1"/>
        </p:nvCxnSpPr>
        <p:spPr>
          <a:xfrm>
            <a:off x="4224669" y="1851876"/>
            <a:ext cx="3742661" cy="0"/>
          </a:xfrm>
          <a:prstGeom prst="line">
            <a:avLst/>
          </a:prstGeom>
          <a:ln w="12700" cap="rnd">
            <a:solidFill>
              <a:schemeClr val="accent4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72024" y="2002397"/>
            <a:ext cx="8047952" cy="297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BE974774-7E25-4DF3-82C8-FB4B38FE0D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3750" y="1341438"/>
            <a:ext cx="8056563" cy="297861"/>
          </a:xfrm>
        </p:spPr>
        <p:txBody>
          <a:bodyPr/>
          <a:lstStyle>
            <a:lvl1pPr marL="0" indent="0" algn="ctr">
              <a:buNone/>
              <a:defRPr sz="2400" b="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603B78D0-C8F1-491F-93C1-3929A0D8AC2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063750" y="3429001"/>
            <a:ext cx="8064500" cy="2476244"/>
          </a:xfrm>
        </p:spPr>
        <p:txBody>
          <a:bodyPr wrap="square" numCol="2"/>
          <a:lstStyle>
            <a:lvl1pPr>
              <a:defRPr/>
            </a:lvl1pPr>
          </a:lstStyle>
          <a:p>
            <a:r>
              <a:rPr lang="nl-NL" dirty="0"/>
              <a:t>De Tekstopties voor dit kader staat op 2 kolommen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1FAAC65A-E252-4F59-B0E8-0FA9878E214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063750" y="2410490"/>
            <a:ext cx="8047952" cy="297862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1165A1D-BFE7-5D43-9009-F3A67A622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1845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300">
          <p15:clr>
            <a:srgbClr val="FBAE40"/>
          </p15:clr>
        </p15:guide>
        <p15:guide id="3" pos="63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nde opz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8">
            <a:extLst>
              <a:ext uri="{FF2B5EF4-FFF2-40B4-BE49-F238E27FC236}">
                <a16:creationId xmlns:a16="http://schemas.microsoft.com/office/drawing/2014/main" id="{2005BB7F-5EAF-4F87-B77A-86ADA9AB26EB}"/>
              </a:ext>
            </a:extLst>
          </p:cNvPr>
          <p:cNvSpPr/>
          <p:nvPr userDrawn="1"/>
        </p:nvSpPr>
        <p:spPr>
          <a:xfrm>
            <a:off x="0" y="6394011"/>
            <a:ext cx="12192000" cy="463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10">
            <a:extLst>
              <a:ext uri="{FF2B5EF4-FFF2-40B4-BE49-F238E27FC236}">
                <a16:creationId xmlns:a16="http://schemas.microsoft.com/office/drawing/2014/main" id="{5DB93BB5-B92E-48BF-AA12-3BA42034F6B3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69E65B72-15A9-4A0C-B65E-5B3FBC1D61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5325" y="3934773"/>
            <a:ext cx="4148918" cy="792163"/>
          </a:xfrm>
        </p:spPr>
        <p:txBody>
          <a:bodyPr/>
          <a:lstStyle>
            <a:lvl1pPr marL="177800" indent="-177800" algn="l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35">
            <a:extLst>
              <a:ext uri="{FF2B5EF4-FFF2-40B4-BE49-F238E27FC236}">
                <a16:creationId xmlns:a16="http://schemas.microsoft.com/office/drawing/2014/main" id="{E9A4C4F9-009C-413C-B2B2-0324A22CE67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797859"/>
            <a:ext cx="4148918" cy="792163"/>
          </a:xfrm>
        </p:spPr>
        <p:txBody>
          <a:bodyPr/>
          <a:lstStyle>
            <a:lvl1pPr marL="177800" indent="-177800" algn="l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35">
            <a:extLst>
              <a:ext uri="{FF2B5EF4-FFF2-40B4-BE49-F238E27FC236}">
                <a16:creationId xmlns:a16="http://schemas.microsoft.com/office/drawing/2014/main" id="{4C92C3D4-BFFC-4B34-97EC-F6CD775F7CD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016992" y="5121275"/>
            <a:ext cx="4148918" cy="792163"/>
          </a:xfrm>
        </p:spPr>
        <p:txBody>
          <a:bodyPr/>
          <a:lstStyle>
            <a:lvl1pPr marL="177800" indent="-177800" algn="l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Tijdelijke aanduiding voor tekst 35">
            <a:extLst>
              <a:ext uri="{FF2B5EF4-FFF2-40B4-BE49-F238E27FC236}">
                <a16:creationId xmlns:a16="http://schemas.microsoft.com/office/drawing/2014/main" id="{B9B9968B-C6AB-47DF-9479-1F692B7B0AE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347760" y="1797859"/>
            <a:ext cx="4148918" cy="792163"/>
          </a:xfrm>
        </p:spPr>
        <p:txBody>
          <a:bodyPr/>
          <a:lstStyle>
            <a:lvl1pPr marL="177800" indent="-177800" algn="l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35">
            <a:extLst>
              <a:ext uri="{FF2B5EF4-FFF2-40B4-BE49-F238E27FC236}">
                <a16:creationId xmlns:a16="http://schemas.microsoft.com/office/drawing/2014/main" id="{D9C05E5E-B1CE-4ABD-BC5A-AA20E1D5B19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347759" y="3934773"/>
            <a:ext cx="4148918" cy="792163"/>
          </a:xfrm>
        </p:spPr>
        <p:txBody>
          <a:bodyPr/>
          <a:lstStyle>
            <a:lvl1pPr marL="177800" indent="-177800" algn="l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115E0477-A3C1-4CE3-B2AB-65CC78B1B2C0}"/>
              </a:ext>
            </a:extLst>
          </p:cNvPr>
          <p:cNvCxnSpPr>
            <a:cxnSpLocks/>
          </p:cNvCxnSpPr>
          <p:nvPr userDrawn="1"/>
        </p:nvCxnSpPr>
        <p:spPr>
          <a:xfrm>
            <a:off x="2072024" y="3216756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82600"/>
            <a:ext cx="5768454" cy="468312"/>
          </a:xfrm>
          <a:solidFill>
            <a:schemeClr val="accent2"/>
          </a:solidFill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5" name="Tijdelijke aanduiding voor tekst 35">
            <a:extLst>
              <a:ext uri="{FF2B5EF4-FFF2-40B4-BE49-F238E27FC236}">
                <a16:creationId xmlns:a16="http://schemas.microsoft.com/office/drawing/2014/main" id="{B242AEB1-B610-4C18-AD99-C07F9B6A283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016992" y="549275"/>
            <a:ext cx="4148918" cy="792163"/>
          </a:xfrm>
        </p:spPr>
        <p:txBody>
          <a:bodyPr/>
          <a:lstStyle>
            <a:lvl1pPr marL="177800" indent="-177800" algn="l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62FC3AFB-E099-0F47-BE34-E01D207B8A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7D328A1A-5105-0146-B7ED-B1B0A28615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6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79FA1-4A15-4D7E-81F8-BCEF493CFD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0552" y="3742735"/>
            <a:ext cx="7816663" cy="791997"/>
          </a:xfrm>
          <a:noFill/>
        </p:spPr>
        <p:txBody>
          <a:bodyPr anchor="ctr" anchorCtr="0"/>
          <a:lstStyle>
            <a:lvl1pPr algn="ctr">
              <a:defRPr sz="2800"/>
            </a:lvl1pPr>
          </a:lstStyle>
          <a:p>
            <a:r>
              <a:rPr lang="en-US" dirty="0" err="1"/>
              <a:t>Noordelijke</a:t>
            </a:r>
            <a:r>
              <a:rPr lang="en-US" dirty="0"/>
              <a:t> RES-</a:t>
            </a:r>
            <a:r>
              <a:rPr lang="en-US" dirty="0" err="1"/>
              <a:t>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172DB1-0A41-404C-8E65-97E6546EB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0552" y="4662112"/>
            <a:ext cx="7816663" cy="7363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A5415B-E1BA-41E3-A115-CCA7D4C7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88297E-A9E6-4A4B-BE95-948DD66A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9C2F50-C461-426F-A6E7-20A2CEAF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Straight Connector 1">
            <a:extLst>
              <a:ext uri="{FF2B5EF4-FFF2-40B4-BE49-F238E27FC236}">
                <a16:creationId xmlns:a16="http://schemas.microsoft.com/office/drawing/2014/main" id="{DA170501-4914-4621-BC51-0ADD6078EF82}"/>
              </a:ext>
            </a:extLst>
          </p:cNvPr>
          <p:cNvCxnSpPr/>
          <p:nvPr userDrawn="1"/>
        </p:nvCxnSpPr>
        <p:spPr>
          <a:xfrm>
            <a:off x="2981325" y="2840032"/>
            <a:ext cx="6229350" cy="0"/>
          </a:xfrm>
          <a:prstGeom prst="line">
            <a:avLst/>
          </a:prstGeom>
          <a:ln w="12700" cap="rnd">
            <a:solidFill>
              <a:srgbClr val="387B9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824E5BC-F25F-024B-8272-73B10FA6A630}"/>
              </a:ext>
            </a:extLst>
          </p:cNvPr>
          <p:cNvSpPr txBox="1"/>
          <p:nvPr userDrawn="1"/>
        </p:nvSpPr>
        <p:spPr>
          <a:xfrm>
            <a:off x="1852612" y="6552709"/>
            <a:ext cx="848677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Het </a:t>
            </a:r>
            <a:r>
              <a:rPr lang="en-US" sz="1000" b="1" dirty="0">
                <a:solidFill>
                  <a:schemeClr val="tx2"/>
                </a:solidFill>
                <a:latin typeface="+mj-lt"/>
              </a:rPr>
              <a:t>Expertise Centrum </a:t>
            </a:r>
            <a:r>
              <a:rPr lang="en-US" sz="1000" b="1" dirty="0" err="1">
                <a:solidFill>
                  <a:schemeClr val="tx2"/>
                </a:solidFill>
                <a:latin typeface="+mj-lt"/>
              </a:rPr>
              <a:t>Warmte</a:t>
            </a:r>
            <a:r>
              <a:rPr lang="en-US" sz="1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000" dirty="0">
                <a:solidFill>
                  <a:schemeClr val="tx2"/>
                </a:solidFill>
              </a:rPr>
              <a:t>is een initiatief van de Sectortafel Gebouwde Omgeving van het Klimaatakkoord.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1F30E06F-8426-7849-A492-8590475527F3}"/>
              </a:ext>
            </a:extLst>
          </p:cNvPr>
          <p:cNvSpPr/>
          <p:nvPr userDrawn="1"/>
        </p:nvSpPr>
        <p:spPr>
          <a:xfrm>
            <a:off x="0" y="6394010"/>
            <a:ext cx="12192000" cy="472361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08E03D45-8C71-1644-8D51-B275A960BD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BE5F231B-634F-4F45-8D21-2481AC1DA906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>
            <a:extLst>
              <a:ext uri="{FF2B5EF4-FFF2-40B4-BE49-F238E27FC236}">
                <a16:creationId xmlns:a16="http://schemas.microsoft.com/office/drawing/2014/main" id="{E82B9778-542E-2347-A8F2-5A9D0C723F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228" y="2251064"/>
            <a:ext cx="1222650" cy="12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AC289639-C60D-B241-9C82-D86265E820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210" y="2251064"/>
            <a:ext cx="1177936" cy="117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DA0125E6-856D-914A-B4A1-8614E87E39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501519" y="694720"/>
            <a:ext cx="3188962" cy="1047581"/>
          </a:xfrm>
          <a:prstGeom prst="rect">
            <a:avLst/>
          </a:prstGeom>
        </p:spPr>
      </p:pic>
      <p:pic>
        <p:nvPicPr>
          <p:cNvPr id="21" name="Picture 19">
            <a:extLst>
              <a:ext uri="{FF2B5EF4-FFF2-40B4-BE49-F238E27FC236}">
                <a16:creationId xmlns:a16="http://schemas.microsoft.com/office/drawing/2014/main" id="{B37555B5-3747-7A4D-B031-6F72AEFE09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96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8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vo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41439"/>
            <a:ext cx="10801350" cy="26528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D760F8B0-43A0-49EF-BB3D-C1F4C9340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4774551"/>
            <a:ext cx="10801350" cy="1138888"/>
          </a:xfrm>
          <a:solidFill>
            <a:schemeClr val="tx2"/>
          </a:solidFill>
        </p:spPr>
        <p:txBody>
          <a:bodyPr lIns="180000" tIns="180000" rIns="144000" bIns="144000"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BB5B111-C419-BF46-89A0-9F62CF0A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0271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ine subtitel,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00E2F-3B5A-4CE3-8812-3A0378F6D14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E10AC5-78EA-4D68-A56B-117BFFC11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825625"/>
            <a:ext cx="5040313" cy="4087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1EB223-65EF-4CF5-A97B-88FC6B821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6363" y="1825625"/>
            <a:ext cx="5040314" cy="4087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1E7BEE-0326-497B-B74F-8A02E1FE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A0DA213-AC14-48D0-8DF0-D5D29036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86999A4-7900-457D-BF45-B95718D6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262B0AB-2439-4706-9401-5C7153D70F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70100" y="973138"/>
            <a:ext cx="8078788" cy="368300"/>
          </a:xfrm>
        </p:spPr>
        <p:txBody>
          <a:bodyPr anchor="ctr" anchorCtr="0"/>
          <a:lstStyle>
            <a:lvl1pPr marL="0" indent="0" algn="ctr">
              <a:buNone/>
              <a:defRPr b="1"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C976778-560F-2448-8AD8-78C1AFE65055}"/>
              </a:ext>
            </a:extLst>
          </p:cNvPr>
          <p:cNvSpPr txBox="1">
            <a:spLocks/>
          </p:cNvSpPr>
          <p:nvPr userDrawn="1"/>
        </p:nvSpPr>
        <p:spPr>
          <a:xfrm>
            <a:off x="3207224" y="296864"/>
            <a:ext cx="5768454" cy="46831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02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67" userDrawn="1">
          <p15:clr>
            <a:srgbClr val="FBAE40"/>
          </p15:clr>
        </p15:guide>
        <p15:guide id="3" pos="3613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subtitel,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00E2F-3B5A-4CE3-8812-3A0378F6D14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E10AC5-78EA-4D68-A56B-117BFFC11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1829" y="1974274"/>
            <a:ext cx="4383809" cy="34601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1EB223-65EF-4CF5-A97B-88FC6B821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6363" y="1974274"/>
            <a:ext cx="4392612" cy="34601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1E7BEE-0326-497B-B74F-8A02E1FE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A0DA213-AC14-48D0-8DF0-D5D29036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86999A4-7900-457D-BF45-B95718D6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262B0AB-2439-4706-9401-5C7153D70F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1829" y="1118610"/>
            <a:ext cx="9497146" cy="585498"/>
          </a:xfrm>
        </p:spPr>
        <p:txBody>
          <a:bodyPr anchor="ctr" anchorCtr="0"/>
          <a:lstStyle>
            <a:lvl1pPr marL="0" indent="0" algn="ctr">
              <a:buNone/>
              <a:defRPr sz="2800" b="0"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0A3F070-1574-8B44-ACED-6950DB3ABE8B}"/>
              </a:ext>
            </a:extLst>
          </p:cNvPr>
          <p:cNvSpPr txBox="1">
            <a:spLocks/>
          </p:cNvSpPr>
          <p:nvPr userDrawn="1"/>
        </p:nvSpPr>
        <p:spPr>
          <a:xfrm>
            <a:off x="3207224" y="296864"/>
            <a:ext cx="5768454" cy="46831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86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67">
          <p15:clr>
            <a:srgbClr val="FBAE40"/>
          </p15:clr>
        </p15:guide>
        <p15:guide id="3" pos="3613">
          <p15:clr>
            <a:srgbClr val="FBAE40"/>
          </p15:clr>
        </p15:guide>
        <p15:guide id="4" pos="846" userDrawn="1">
          <p15:clr>
            <a:srgbClr val="FBAE40"/>
          </p15:clr>
        </p15:guide>
        <p15:guide id="5" pos="683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A219E7C4-2FFA-43E8-A317-99319B3A41BF}"/>
              </a:ext>
            </a:extLst>
          </p:cNvPr>
          <p:cNvSpPr/>
          <p:nvPr userDrawn="1"/>
        </p:nvSpPr>
        <p:spPr>
          <a:xfrm>
            <a:off x="0" y="6394011"/>
            <a:ext cx="12192000" cy="463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3521B82D-EA0D-49EF-AA83-B4AB2176AE28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98400E2F-3B5A-4CE3-8812-3A0378F6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296864"/>
            <a:ext cx="10801351" cy="468312"/>
          </a:xfrm>
          <a:noFill/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E10AC5-78EA-4D68-A56B-117BFFC11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341439"/>
            <a:ext cx="5040313" cy="457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1EB223-65EF-4CF5-A97B-88FC6B821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6363" y="1341439"/>
            <a:ext cx="5040314" cy="457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1E7BEE-0326-497B-B74F-8A02E1FE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A0DA213-AC14-48D0-8DF0-D5D29036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86999A4-7900-457D-BF45-B95718D6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09FF9737-024E-3244-ACBC-58BD434B9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B86B213-7E7C-FA48-B58A-9CE526CC93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28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67">
          <p15:clr>
            <a:srgbClr val="FBAE40"/>
          </p15:clr>
        </p15:guide>
        <p15:guide id="3" pos="361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37CA8975-3BED-4CF3-B9FE-8FAD4D0F7C8D}"/>
              </a:ext>
            </a:extLst>
          </p:cNvPr>
          <p:cNvSpPr/>
          <p:nvPr userDrawn="1"/>
        </p:nvSpPr>
        <p:spPr>
          <a:xfrm>
            <a:off x="0" y="6394011"/>
            <a:ext cx="12192000" cy="463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D4E1075F-292F-4B71-8A94-936EF212F76A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A920E8EB-C868-4D39-AA6F-2A0EAFDA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1" y="365126"/>
            <a:ext cx="10798174" cy="1275088"/>
          </a:xfrm>
          <a:noFill/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432631-D3A0-4B96-A22E-039A2F4A1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81163"/>
            <a:ext cx="5040313" cy="553279"/>
          </a:xfrm>
        </p:spPr>
        <p:txBody>
          <a:bodyPr anchor="b"/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30FFBC-A466-4557-8897-FC0F1D5CD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5" y="2505075"/>
            <a:ext cx="5040313" cy="3416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611856B-83D8-49F3-8B87-8F33182BD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6363" y="1681163"/>
            <a:ext cx="5040312" cy="553279"/>
          </a:xfrm>
        </p:spPr>
        <p:txBody>
          <a:bodyPr anchor="b"/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27E68DA-EE67-4E8D-AF17-CBE735388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6363" y="2505075"/>
            <a:ext cx="5040312" cy="3416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78EC004-3BC5-4D78-8A0E-A26263A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69EBDC0-76C1-4933-8592-B4CD8631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142F000-2974-4F5D-A01D-B542F290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E5C3DD50-9F72-964E-A10B-37D520BDE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id="{27AC552D-260E-9442-A216-04CDF195F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58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67" userDrawn="1">
          <p15:clr>
            <a:srgbClr val="FBAE40"/>
          </p15:clr>
        </p15:guide>
        <p15:guide id="2" pos="3613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F0684ADE-3A74-44D5-9E16-A9195144792A}"/>
              </a:ext>
            </a:extLst>
          </p:cNvPr>
          <p:cNvSpPr/>
          <p:nvPr userDrawn="1"/>
        </p:nvSpPr>
        <p:spPr>
          <a:xfrm>
            <a:off x="0" y="6394011"/>
            <a:ext cx="12192000" cy="463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186B99C7-40FD-4677-A030-708C875C7FA3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BF948AD-A85A-4E7F-8A4E-0E6D996A1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233DD1-668D-4547-B27C-AF0A83104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FAF11D9-1CBD-4F2D-8AD8-0049B671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9BD09907-0ED1-4AC3-9A4B-E9D2A3312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175" y="0"/>
            <a:ext cx="12195175" cy="63892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6C99E544-F033-0142-A449-10926CEB9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BE0700B3-5E35-B74F-8B90-AE2E844996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82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Afbeelding, 2x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BF26C6EC-AFDD-4DC6-BD65-F6C0C6F3B681}"/>
              </a:ext>
            </a:extLst>
          </p:cNvPr>
          <p:cNvCxnSpPr/>
          <p:nvPr userDrawn="1"/>
        </p:nvCxnSpPr>
        <p:spPr>
          <a:xfrm>
            <a:off x="6097085" y="0"/>
            <a:ext cx="0" cy="68580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42BA2377-0E79-4ED1-808B-0CBD54D337A6}"/>
              </a:ext>
            </a:extLst>
          </p:cNvPr>
          <p:cNvCxnSpPr/>
          <p:nvPr userDrawn="1"/>
        </p:nvCxnSpPr>
        <p:spPr>
          <a:xfrm>
            <a:off x="0" y="3429000"/>
            <a:ext cx="12192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2A04250-EEDC-491E-8BAB-9EDFED955F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435350"/>
            <a:ext cx="6091238" cy="3429000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None/>
              <a:defRPr sz="1600">
                <a:solidFill>
                  <a:schemeClr val="bg1"/>
                </a:solidFill>
              </a:defRPr>
            </a:lvl4pPr>
            <a:lvl5pPr marL="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852A5B1-F5C3-48CD-BF3D-ECC8B84FE0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0"/>
            <a:ext cx="6097588" cy="3429000"/>
          </a:xfr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nl-NL" sz="2400" dirty="0" smtClean="0">
                <a:solidFill>
                  <a:schemeClr val="bg1"/>
                </a:solidFill>
              </a:defRPr>
            </a:lvl1pPr>
            <a:lvl2pPr>
              <a:defRPr lang="nl-NL" sz="2000" dirty="0" smtClean="0">
                <a:solidFill>
                  <a:schemeClr val="bg1"/>
                </a:solidFill>
              </a:defRPr>
            </a:lvl2pPr>
            <a:lvl3pPr>
              <a:defRPr lang="nl-NL" sz="1800" dirty="0" smtClean="0">
                <a:solidFill>
                  <a:schemeClr val="bg1"/>
                </a:solidFill>
              </a:defRPr>
            </a:lvl3pPr>
            <a:lvl4pPr>
              <a:defRPr lang="nl-NL" sz="1600" dirty="0" smtClean="0">
                <a:solidFill>
                  <a:schemeClr val="bg1"/>
                </a:solidFill>
              </a:defRPr>
            </a:lvl4pPr>
            <a:lvl5pPr>
              <a:defRPr lang="nl-NL" sz="1600" dirty="0">
                <a:solidFill>
                  <a:schemeClr val="bg1"/>
                </a:solidFill>
              </a:defRPr>
            </a:lvl5pPr>
          </a:lstStyle>
          <a:p>
            <a:pPr marL="0" lvl="0" indent="0" algn="ctr">
              <a:buNone/>
            </a:pPr>
            <a:r>
              <a:rPr lang="nl-NL"/>
              <a:t>Klikken om de tekststijl van het model te bewerken</a:t>
            </a:r>
          </a:p>
          <a:p>
            <a:pPr marL="0" lvl="1" indent="0" algn="ctr">
              <a:buNone/>
            </a:pPr>
            <a:r>
              <a:rPr lang="nl-NL"/>
              <a:t>Tweede niveau</a:t>
            </a:r>
          </a:p>
          <a:p>
            <a:pPr marL="0" lvl="2" indent="0" algn="ctr">
              <a:buNone/>
            </a:pPr>
            <a:r>
              <a:rPr lang="nl-NL"/>
              <a:t>Derde niveau</a:t>
            </a:r>
          </a:p>
          <a:p>
            <a:pPr marL="0" lvl="3" indent="0" algn="ctr">
              <a:buNone/>
            </a:pPr>
            <a:r>
              <a:rPr lang="nl-NL"/>
              <a:t>Vierde niveau</a:t>
            </a:r>
          </a:p>
          <a:p>
            <a:pPr marL="0" lvl="4" indent="0" algn="ctr">
              <a:buNone/>
            </a:pPr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0221DB24-42AD-4B6C-A602-6D24083AB27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7240" y="67240"/>
            <a:ext cx="6030931" cy="342265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2D6718DD-61BE-4353-A879-074376DE804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63240" y="3496240"/>
            <a:ext cx="6028757" cy="342265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09947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BF26C6EC-AFDD-4DC6-BD65-F6C0C6F3B681}"/>
              </a:ext>
            </a:extLst>
          </p:cNvPr>
          <p:cNvCxnSpPr/>
          <p:nvPr userDrawn="1"/>
        </p:nvCxnSpPr>
        <p:spPr>
          <a:xfrm>
            <a:off x="6097085" y="0"/>
            <a:ext cx="0" cy="68580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42BA2377-0E79-4ED1-808B-0CBD54D337A6}"/>
              </a:ext>
            </a:extLst>
          </p:cNvPr>
          <p:cNvCxnSpPr/>
          <p:nvPr userDrawn="1"/>
        </p:nvCxnSpPr>
        <p:spPr>
          <a:xfrm>
            <a:off x="0" y="3429000"/>
            <a:ext cx="12192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0221DB24-42AD-4B6C-A602-6D24083AB27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0" y="0"/>
            <a:ext cx="6091238" cy="3422650"/>
          </a:xfrm>
        </p:spPr>
        <p:txBody>
          <a:bodyPr lIns="360000" tIns="360000" rIns="216000"/>
          <a:lstStyle>
            <a:lvl1pPr marL="0" indent="0">
              <a:buNone/>
              <a:defRPr/>
            </a:lvl1pPr>
            <a:lvl2pPr marL="185738" indent="-185738">
              <a:defRPr/>
            </a:lvl2pPr>
            <a:lvl3pPr marL="539750" indent="-179388">
              <a:defRPr/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2D6718DD-61BE-4353-A879-074376DE804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0" y="3429000"/>
            <a:ext cx="6091238" cy="3422650"/>
          </a:xfrm>
        </p:spPr>
        <p:txBody>
          <a:bodyPr lIns="360000" tIns="360000" rIns="216000"/>
          <a:lstStyle>
            <a:lvl1pPr marL="0" indent="0">
              <a:buNone/>
              <a:defRPr/>
            </a:lvl1pPr>
            <a:lvl2pPr marL="185738" indent="-185738">
              <a:defRPr/>
            </a:lvl2pPr>
            <a:lvl3pPr marL="539750" indent="-179388">
              <a:defRPr/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F2BAFA9-3E20-4324-B8F8-42888ED7DD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429000"/>
            <a:ext cx="6097588" cy="342265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165A209F-2563-4765-BE42-CD2EEE80BF5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7588" y="0"/>
            <a:ext cx="6096000" cy="3422650"/>
          </a:xfrm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953441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A981402-0350-46D7-8838-3FF2C081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6165557-5893-4C97-B0E2-CE0ABC5D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215D9DD-D600-46EA-BE84-98EA2EDF0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A93B232-4155-4049-AAA8-78B91E054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5353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ge wit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EC5DA9-9F18-B449-A860-E2F057879342}"/>
              </a:ext>
            </a:extLst>
          </p:cNvPr>
          <p:cNvSpPr/>
          <p:nvPr userDrawn="1"/>
        </p:nvSpPr>
        <p:spPr>
          <a:xfrm>
            <a:off x="0" y="6394011"/>
            <a:ext cx="12192000" cy="463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2BE2A2-7EEF-0E47-9250-C8384679E8C3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1">
            <a:extLst>
              <a:ext uri="{FF2B5EF4-FFF2-40B4-BE49-F238E27FC236}">
                <a16:creationId xmlns:a16="http://schemas.microsoft.com/office/drawing/2014/main" id="{91EAB12C-5D6D-7E4C-8D40-D4C7D9F22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2733" y="6460296"/>
            <a:ext cx="1421494" cy="365125"/>
          </a:xfrm>
        </p:spPr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239ED7C-7CB0-9742-9176-3773AC10A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70552" y="6460296"/>
            <a:ext cx="3716739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97ABD10D-D599-204F-8215-47DB8B87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5" y="6460296"/>
            <a:ext cx="440564" cy="365125"/>
          </a:xfrm>
        </p:spPr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7F8F28-BA91-6644-8C6B-43FC4D0D64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14EE7B1F-FEAF-5E44-8060-8C51D6FED7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5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tek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45420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49949F-AC9B-483F-BD35-DC11502F3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C26739-FA68-42A9-988B-308AC414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DC5C74-97B0-4179-8C9E-2AD8B373E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18CBBE0-94E7-4CA9-A2CF-275E47FDA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12192000" cy="6405563"/>
          </a:xfrm>
          <a:solidFill>
            <a:schemeClr val="tx2"/>
          </a:solidFill>
        </p:spPr>
        <p:txBody>
          <a:bodyPr bIns="720000" anchor="ctr" anchorCtr="0"/>
          <a:lstStyle>
            <a:lvl1pPr marL="0" indent="0" algn="ctr">
              <a:buNone/>
              <a:defRPr sz="8800" b="1">
                <a:solidFill>
                  <a:schemeClr val="accent3"/>
                </a:solidFill>
                <a:latin typeface="+mj-lt"/>
              </a:defRPr>
            </a:lvl1pPr>
            <a:lvl2pPr marL="314325" indent="0">
              <a:buNone/>
              <a:defRPr/>
            </a:lvl2pPr>
            <a:lvl3pPr marL="627062" indent="0">
              <a:buNone/>
              <a:defRPr/>
            </a:lvl3pPr>
            <a:lvl4pPr marL="852487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nl-NL" dirty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2850297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8">
            <a:extLst>
              <a:ext uri="{FF2B5EF4-FFF2-40B4-BE49-F238E27FC236}">
                <a16:creationId xmlns:a16="http://schemas.microsoft.com/office/drawing/2014/main" id="{87E16734-C294-4BAE-96FF-538C09A6C1D7}"/>
              </a:ext>
            </a:extLst>
          </p:cNvPr>
          <p:cNvSpPr/>
          <p:nvPr userDrawn="1"/>
        </p:nvSpPr>
        <p:spPr>
          <a:xfrm>
            <a:off x="0" y="6394011"/>
            <a:ext cx="12192000" cy="463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10">
            <a:extLst>
              <a:ext uri="{FF2B5EF4-FFF2-40B4-BE49-F238E27FC236}">
                <a16:creationId xmlns:a16="http://schemas.microsoft.com/office/drawing/2014/main" id="{01E7E6A6-0941-4D9A-8B56-596729CA9EB5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A5415B-E1BA-41E3-A115-CCA7D4C7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88297E-A9E6-4A4B-BE95-948DD66A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9C2F50-C461-426F-A6E7-20A2CEAF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E91BDF7A-6523-41B2-88C3-960AD4F067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542" b="13751"/>
          <a:stretch/>
        </p:blipFill>
        <p:spPr>
          <a:xfrm>
            <a:off x="4373446" y="6463460"/>
            <a:ext cx="3445109" cy="40291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F3D5290-631F-8E4D-8038-8152DC4A7859}"/>
              </a:ext>
            </a:extLst>
          </p:cNvPr>
          <p:cNvSpPr txBox="1">
            <a:spLocks/>
          </p:cNvSpPr>
          <p:nvPr userDrawn="1"/>
        </p:nvSpPr>
        <p:spPr>
          <a:xfrm>
            <a:off x="695325" y="3180939"/>
            <a:ext cx="10801350" cy="43786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err="1">
                <a:latin typeface="+mn-lt"/>
              </a:rPr>
              <a:t>metropoolregioeindhoven.nl</a:t>
            </a:r>
            <a:endParaRPr lang="en-US" b="0" dirty="0">
              <a:latin typeface="+mn-lt"/>
            </a:endParaRPr>
          </a:p>
        </p:txBody>
      </p:sp>
      <p:cxnSp>
        <p:nvCxnSpPr>
          <p:cNvPr id="17" name="Rechte verbindingslijn 11">
            <a:extLst>
              <a:ext uri="{FF2B5EF4-FFF2-40B4-BE49-F238E27FC236}">
                <a16:creationId xmlns:a16="http://schemas.microsoft.com/office/drawing/2014/main" id="{A4E04554-4815-EC46-928C-E21BC0C041B1}"/>
              </a:ext>
            </a:extLst>
          </p:cNvPr>
          <p:cNvCxnSpPr>
            <a:cxnSpLocks/>
          </p:cNvCxnSpPr>
          <p:nvPr userDrawn="1"/>
        </p:nvCxnSpPr>
        <p:spPr>
          <a:xfrm>
            <a:off x="4137869" y="3028638"/>
            <a:ext cx="3742661" cy="0"/>
          </a:xfrm>
          <a:prstGeom prst="line">
            <a:avLst/>
          </a:prstGeom>
          <a:ln w="12700" cap="rnd">
            <a:solidFill>
              <a:schemeClr val="accent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9">
            <a:extLst>
              <a:ext uri="{FF2B5EF4-FFF2-40B4-BE49-F238E27FC236}">
                <a16:creationId xmlns:a16="http://schemas.microsoft.com/office/drawing/2014/main" id="{0F0D7F8E-9ADD-2C4E-AE70-93AF1E938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FB0B551-2B21-4D4E-A4AB-7F57B352AE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11470" y="1780021"/>
            <a:ext cx="3569060" cy="1172444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F4877890-9AC4-5D4E-B804-43547F6A7B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98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82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958" userDrawn="1">
          <p15:clr>
            <a:srgbClr val="FBAE40"/>
          </p15:clr>
        </p15:guide>
        <p15:guide id="4" pos="572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E076C-ED52-4C4F-B3C4-F4B5F7A9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84FF5C-40CC-4B0C-B535-0C676D73E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2BA245-FFC3-4D03-BF4D-7C53B34B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C9A4-1775-4AA6-BBC7-5C0EA2302E0F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CB2184-0669-4857-8FA6-EBEE525E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E520EA-2DA9-458F-BAC6-D4B4CC316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260C4-9860-4DE2-AC53-82CFEA7CE9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178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en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41439"/>
            <a:ext cx="10801350" cy="2087561"/>
          </a:xfrm>
        </p:spPr>
        <p:txBody>
          <a:bodyPr/>
          <a:lstStyle>
            <a:lvl1pPr marL="381000" indent="-403225">
              <a:lnSpc>
                <a:spcPct val="100000"/>
              </a:lnSpc>
              <a:buFont typeface="+mj-lt"/>
              <a:buAutoNum type="arabicPeriod"/>
              <a:defRPr sz="2400" b="1">
                <a:latin typeface="+mj-lt"/>
              </a:defRPr>
            </a:lvl1pPr>
            <a:lvl2pPr marL="717550" indent="-358775">
              <a:lnSpc>
                <a:spcPct val="100000"/>
              </a:lnSpc>
              <a:buFont typeface="+mj-lt"/>
              <a:buAutoNum type="arabicPeriod"/>
              <a:defRPr sz="2200"/>
            </a:lvl2pPr>
            <a:lvl3pPr marL="1074738" indent="-357188">
              <a:lnSpc>
                <a:spcPct val="100000"/>
              </a:lnSpc>
              <a:buFont typeface="+mj-lt"/>
              <a:buAutoNum type="arabicPeriod"/>
              <a:defRPr sz="2000"/>
            </a:lvl3pPr>
            <a:lvl4pPr marL="1346200" indent="-271463">
              <a:lnSpc>
                <a:spcPct val="100000"/>
              </a:lnSpc>
              <a:buFont typeface="+mj-lt"/>
              <a:buAutoNum type="arabicPeriod"/>
              <a:defRPr/>
            </a:lvl4pPr>
            <a:lvl5pPr marL="1616075" indent="-269875">
              <a:lnSpc>
                <a:spcPct val="100000"/>
              </a:lnSpc>
              <a:buFont typeface="+mj-lt"/>
              <a:buAutoNum type="arabicPeriod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SmartArt 8">
            <a:extLst>
              <a:ext uri="{FF2B5EF4-FFF2-40B4-BE49-F238E27FC236}">
                <a16:creationId xmlns:a16="http://schemas.microsoft.com/office/drawing/2014/main" id="{7368748C-00C3-4749-8F7E-85929850892F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695325" y="3605213"/>
            <a:ext cx="10801350" cy="2308225"/>
          </a:xfrm>
        </p:spPr>
        <p:txBody>
          <a:bodyPr/>
          <a:lstStyle/>
          <a:p>
            <a:r>
              <a:rPr lang="nl-NL"/>
              <a:t>Klik op het pictogram om een SmartArt-graphic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83061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text en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4852554"/>
            <a:ext cx="10801350" cy="1060883"/>
          </a:xfrm>
        </p:spPr>
        <p:txBody>
          <a:bodyPr/>
          <a:lstStyle>
            <a:lvl1pPr marL="0" indent="0" algn="ctr">
              <a:buNone/>
              <a:defRPr sz="1800"/>
            </a:lvl1pPr>
            <a:lvl2pPr marL="0" indent="0" algn="ctr">
              <a:buNone/>
              <a:defRPr sz="1600"/>
            </a:lvl2pPr>
            <a:lvl3pPr marL="0" indent="0" algn="ctr">
              <a:buNone/>
              <a:defRPr sz="1400"/>
            </a:lvl3pPr>
            <a:lvl4pPr marL="0" indent="0" algn="ctr">
              <a:buNone/>
              <a:defRPr sz="1200"/>
            </a:lvl4pPr>
            <a:lvl5pPr marL="0" indent="0" algn="ctr">
              <a:buNone/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E5F1D25-ADD7-463A-B588-D926CC5AC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341437"/>
            <a:ext cx="10801350" cy="2794137"/>
          </a:xfrm>
        </p:spPr>
        <p:txBody>
          <a:bodyPr anchor="ctr" anchorCtr="0"/>
          <a:lstStyle>
            <a:lvl1pPr marL="0" indent="0" algn="ctr">
              <a:buNone/>
              <a:defRPr sz="2800" b="0">
                <a:latin typeface="+mn-lt"/>
              </a:defRPr>
            </a:lvl1pPr>
            <a:lvl2pPr marL="314325" indent="0" algn="ctr">
              <a:buNone/>
              <a:defRPr/>
            </a:lvl2pPr>
            <a:lvl3pPr marL="627062" indent="0" algn="ctr">
              <a:buNone/>
              <a:defRPr/>
            </a:lvl3pPr>
            <a:lvl4pPr marL="852487" indent="0" algn="ctr">
              <a:buNone/>
              <a:defRPr/>
            </a:lvl4pPr>
            <a:lvl5pPr marL="1117600" indent="0" algn="ctr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69274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ctiviteit gecentree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215561"/>
            <a:ext cx="10801350" cy="3697877"/>
          </a:xfrm>
        </p:spPr>
        <p:txBody>
          <a:bodyPr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Rechte verbindingslijn 11">
            <a:extLst>
              <a:ext uri="{FF2B5EF4-FFF2-40B4-BE49-F238E27FC236}">
                <a16:creationId xmlns:a16="http://schemas.microsoft.com/office/drawing/2014/main" id="{D642DCA5-833B-4493-ABD8-33290026DB6C}"/>
              </a:ext>
            </a:extLst>
          </p:cNvPr>
          <p:cNvCxnSpPr>
            <a:cxnSpLocks/>
          </p:cNvCxnSpPr>
          <p:nvPr userDrawn="1"/>
        </p:nvCxnSpPr>
        <p:spPr>
          <a:xfrm>
            <a:off x="4224669" y="1851876"/>
            <a:ext cx="3742661" cy="0"/>
          </a:xfrm>
          <a:prstGeom prst="line">
            <a:avLst/>
          </a:prstGeom>
          <a:ln w="12700" cap="rnd">
            <a:solidFill>
              <a:schemeClr val="accent4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E5F1D25-ADD7-463A-B588-D926CC5AC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341438"/>
            <a:ext cx="10801350" cy="468312"/>
          </a:xfrm>
        </p:spPr>
        <p:txBody>
          <a:bodyPr/>
          <a:lstStyle>
            <a:lvl1pPr marL="0" indent="0" algn="ctr">
              <a:buNone/>
              <a:defRPr sz="2800" b="0">
                <a:latin typeface="+mn-lt"/>
              </a:defRPr>
            </a:lvl1pPr>
            <a:lvl2pPr marL="314325" indent="0" algn="ctr">
              <a:buNone/>
              <a:defRPr/>
            </a:lvl2pPr>
            <a:lvl3pPr marL="627062" indent="0" algn="ctr">
              <a:buNone/>
              <a:defRPr/>
            </a:lvl3pPr>
            <a:lvl4pPr marL="852487" indent="0" algn="ctr">
              <a:buNone/>
              <a:defRPr/>
            </a:lvl4pPr>
            <a:lvl5pPr marL="1117600" indent="0" algn="ctr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9515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9044" y="296864"/>
            <a:ext cx="3603009" cy="468312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 err="1"/>
              <a:t>Inhoudtitel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2502091"/>
            <a:ext cx="9791700" cy="3411347"/>
          </a:xfrm>
        </p:spPr>
        <p:txBody>
          <a:bodyPr/>
          <a:lstStyle>
            <a:lvl1pPr marL="322262" indent="-342900">
              <a:buClr>
                <a:schemeClr val="accent4"/>
              </a:buClr>
              <a:buFont typeface="+mj-lt"/>
              <a:buAutoNum type="arabicPeriod"/>
              <a:defRPr/>
            </a:lvl1pPr>
            <a:lvl2pPr marL="657225" indent="-342900">
              <a:buClr>
                <a:schemeClr val="accent4"/>
              </a:buClr>
              <a:buFont typeface="+mj-lt"/>
              <a:buAutoNum type="arabicPeriod"/>
              <a:defRPr/>
            </a:lvl2pPr>
            <a:lvl3pPr marL="969962" indent="-342900">
              <a:buClr>
                <a:schemeClr val="accent4"/>
              </a:buClr>
              <a:buFont typeface="+mj-lt"/>
              <a:buAutoNum type="arabicPeriod"/>
              <a:defRPr/>
            </a:lvl3pPr>
            <a:lvl4pPr marL="1081087" indent="-228600">
              <a:buClr>
                <a:schemeClr val="accent4"/>
              </a:buClr>
              <a:buFont typeface="+mj-lt"/>
              <a:buAutoNum type="arabicPeriod"/>
              <a:defRPr/>
            </a:lvl4pPr>
            <a:lvl5pPr marL="1346200" indent="-228600">
              <a:buClr>
                <a:schemeClr val="accent4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2306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6" userDrawn="1">
          <p15:clr>
            <a:srgbClr val="FBAE40"/>
          </p15:clr>
        </p15:guide>
        <p15:guide id="2" pos="692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CB7DAE2B-047F-4F85-83B3-C03019FF786B}"/>
              </a:ext>
            </a:extLst>
          </p:cNvPr>
          <p:cNvSpPr/>
          <p:nvPr userDrawn="1"/>
        </p:nvSpPr>
        <p:spPr>
          <a:xfrm>
            <a:off x="0" y="6394011"/>
            <a:ext cx="12192000" cy="463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0">
            <a:extLst>
              <a:ext uri="{FF2B5EF4-FFF2-40B4-BE49-F238E27FC236}">
                <a16:creationId xmlns:a16="http://schemas.microsoft.com/office/drawing/2014/main" id="{B7423349-8600-42BF-9866-F58225928D55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63444841-AB8E-4E8B-A1AA-050101181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180939"/>
            <a:ext cx="10801350" cy="437866"/>
          </a:xfrm>
          <a:noFill/>
        </p:spPr>
        <p:txBody>
          <a:bodyPr anchor="ctr" anchorCtr="0"/>
          <a:lstStyle>
            <a:lvl1pPr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met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donker</a:t>
            </a:r>
            <a:r>
              <a:rPr lang="en-US" dirty="0"/>
              <a:t>,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lichter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2336D0-FA95-4779-A214-44C24D44B8C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07809" y="4099592"/>
            <a:ext cx="4376382" cy="6273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Naam van de </a:t>
            </a:r>
            <a:r>
              <a:rPr lang="en-US" dirty="0" err="1"/>
              <a:t>presentator</a:t>
            </a:r>
            <a:r>
              <a:rPr lang="en-US" dirty="0"/>
              <a:t> met </a:t>
            </a:r>
            <a:r>
              <a:rPr lang="en-US" dirty="0" err="1"/>
              <a:t>daaronder</a:t>
            </a:r>
            <a:r>
              <a:rPr lang="en-US" dirty="0"/>
              <a:t> de datum </a:t>
            </a:r>
            <a:r>
              <a:rPr lang="en-US" dirty="0" err="1"/>
              <a:t>iets</a:t>
            </a:r>
            <a:r>
              <a:rPr lang="en-US" dirty="0"/>
              <a:t> </a:t>
            </a:r>
            <a:r>
              <a:rPr lang="en-US" dirty="0" err="1"/>
              <a:t>kleiner</a:t>
            </a:r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8D5D0F-E586-4CF8-A67D-F0A3E5A2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03FA02-B067-46C1-B3FC-2BE1B3E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E47089-56FE-4ABC-8898-DB1FE762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cxnSp>
        <p:nvCxnSpPr>
          <p:cNvPr id="16" name="Straight Connector 1">
            <a:extLst>
              <a:ext uri="{FF2B5EF4-FFF2-40B4-BE49-F238E27FC236}">
                <a16:creationId xmlns:a16="http://schemas.microsoft.com/office/drawing/2014/main" id="{0C945248-FAF7-4345-8BA6-063A05CB144B}"/>
              </a:ext>
            </a:extLst>
          </p:cNvPr>
          <p:cNvCxnSpPr/>
          <p:nvPr userDrawn="1"/>
        </p:nvCxnSpPr>
        <p:spPr>
          <a:xfrm>
            <a:off x="2981325" y="3791427"/>
            <a:ext cx="6229350" cy="0"/>
          </a:xfrm>
          <a:prstGeom prst="line">
            <a:avLst/>
          </a:prstGeom>
          <a:ln w="12700" cap="rnd">
            <a:solidFill>
              <a:srgbClr val="387B9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9">
            <a:extLst>
              <a:ext uri="{FF2B5EF4-FFF2-40B4-BE49-F238E27FC236}">
                <a16:creationId xmlns:a16="http://schemas.microsoft.com/office/drawing/2014/main" id="{F554EFF8-8096-0949-BDB4-94B732E23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CF24C27-BB21-7047-9712-3B6F1FDB88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18624" y="762374"/>
            <a:ext cx="4371106" cy="1435918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BD2B6DAE-6358-5549-B2E3-7C957F70AA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16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54ACC7EA-4D17-4B69-8220-6862BBC0F38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10469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5" name="Tijdelijke aanduiding voor afbeelding 13">
            <a:extLst>
              <a:ext uri="{FF2B5EF4-FFF2-40B4-BE49-F238E27FC236}">
                <a16:creationId xmlns:a16="http://schemas.microsoft.com/office/drawing/2014/main" id="{8EA61D15-6EF3-41CD-AE70-E96E9C0B8BB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231359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6" name="Tijdelijke aanduiding voor afbeelding 13">
            <a:extLst>
              <a:ext uri="{FF2B5EF4-FFF2-40B4-BE49-F238E27FC236}">
                <a16:creationId xmlns:a16="http://schemas.microsoft.com/office/drawing/2014/main" id="{31AD8CC6-22E6-41B0-959E-882C18F11EF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52249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7" name="Tijdelijke aanduiding voor afbeelding 13">
            <a:extLst>
              <a:ext uri="{FF2B5EF4-FFF2-40B4-BE49-F238E27FC236}">
                <a16:creationId xmlns:a16="http://schemas.microsoft.com/office/drawing/2014/main" id="{217D76C2-8CBA-4317-8EAA-ECE105795E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73139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8" name="Tijdelijke aanduiding voor afbeelding 13">
            <a:extLst>
              <a:ext uri="{FF2B5EF4-FFF2-40B4-BE49-F238E27FC236}">
                <a16:creationId xmlns:a16="http://schemas.microsoft.com/office/drawing/2014/main" id="{CFEC5BE2-EC64-4CEB-8C1F-52695A9ECFF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4029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E0C82865-91EC-40A6-AF71-DDFCBABBA404}"/>
              </a:ext>
            </a:extLst>
          </p:cNvPr>
          <p:cNvCxnSpPr/>
          <p:nvPr userDrawn="1"/>
        </p:nvCxnSpPr>
        <p:spPr>
          <a:xfrm>
            <a:off x="1290562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F3EE00A5-7A61-4D9D-92BF-09015EBF0DD8}"/>
              </a:ext>
            </a:extLst>
          </p:cNvPr>
          <p:cNvCxnSpPr/>
          <p:nvPr userDrawn="1"/>
        </p:nvCxnSpPr>
        <p:spPr>
          <a:xfrm>
            <a:off x="3414749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A74AD2C9-7126-4181-86CD-3002D8566E61}"/>
              </a:ext>
            </a:extLst>
          </p:cNvPr>
          <p:cNvCxnSpPr/>
          <p:nvPr userDrawn="1"/>
        </p:nvCxnSpPr>
        <p:spPr>
          <a:xfrm>
            <a:off x="5538936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833D0BDD-88D6-44AE-AFF5-500622FAAB86}"/>
              </a:ext>
            </a:extLst>
          </p:cNvPr>
          <p:cNvCxnSpPr/>
          <p:nvPr userDrawn="1"/>
        </p:nvCxnSpPr>
        <p:spPr>
          <a:xfrm>
            <a:off x="7663123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FAE59C1C-1A31-442C-AEFB-E73B627CE453}"/>
              </a:ext>
            </a:extLst>
          </p:cNvPr>
          <p:cNvCxnSpPr/>
          <p:nvPr userDrawn="1"/>
        </p:nvCxnSpPr>
        <p:spPr>
          <a:xfrm>
            <a:off x="9787311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69E65B72-15A9-4A0C-B65E-5B3FBC1D61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0052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35">
            <a:extLst>
              <a:ext uri="{FF2B5EF4-FFF2-40B4-BE49-F238E27FC236}">
                <a16:creationId xmlns:a16="http://schemas.microsoft.com/office/drawing/2014/main" id="{E9A4C4F9-009C-413C-B2B2-0324A22CE67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934281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35">
            <a:extLst>
              <a:ext uri="{FF2B5EF4-FFF2-40B4-BE49-F238E27FC236}">
                <a16:creationId xmlns:a16="http://schemas.microsoft.com/office/drawing/2014/main" id="{4C92C3D4-BFFC-4B34-97EC-F6CD775F7CD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058510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Tijdelijke aanduiding voor tekst 35">
            <a:extLst>
              <a:ext uri="{FF2B5EF4-FFF2-40B4-BE49-F238E27FC236}">
                <a16:creationId xmlns:a16="http://schemas.microsoft.com/office/drawing/2014/main" id="{B9B9968B-C6AB-47DF-9479-1F692B7B0AE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82739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35">
            <a:extLst>
              <a:ext uri="{FF2B5EF4-FFF2-40B4-BE49-F238E27FC236}">
                <a16:creationId xmlns:a16="http://schemas.microsoft.com/office/drawing/2014/main" id="{D9C05E5E-B1CE-4ABD-BC5A-AA20E1D5B19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06968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9579E535-6E99-49A7-ABAF-224A49F1DF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70101" y="982663"/>
            <a:ext cx="8051800" cy="358775"/>
          </a:xfrm>
        </p:spPr>
        <p:txBody>
          <a:bodyPr anchor="ctr" anchorCtr="0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21426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6799190E-92A4-4DC4-B03C-C1AF2268B556}"/>
              </a:ext>
            </a:extLst>
          </p:cNvPr>
          <p:cNvSpPr/>
          <p:nvPr userDrawn="1"/>
        </p:nvSpPr>
        <p:spPr>
          <a:xfrm>
            <a:off x="0" y="6394011"/>
            <a:ext cx="12192000" cy="463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C18D80E7-9661-4968-B0C3-500D39476407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6904D5-35EB-43A3-9F11-45DE62B720D0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1559FA0-9526-431E-9189-7F8FE8AB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3" y="296864"/>
            <a:ext cx="5768455" cy="46831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A06FFB-8ECA-43C3-8DE3-92A5BF046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341439"/>
            <a:ext cx="1080135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FDD5D0-FBAC-4B8F-B0CE-8795D214A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82733" y="6460296"/>
            <a:ext cx="142149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C19F3B34-6B0D-45FF-A390-8EBDD9B392CA}" type="datetimeFigureOut">
              <a:rPr lang="nl-NL" smtClean="0"/>
              <a:pPr/>
              <a:t>27-06-2022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4A78F5-4920-4B26-B15C-9AF3ED042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0552" y="6460296"/>
            <a:ext cx="37167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52B93B-9360-4132-90EF-CCE2063F9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5" y="6460296"/>
            <a:ext cx="44056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67F012D9-6D14-1F47-A0BC-40D644866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cxnSp>
        <p:nvCxnSpPr>
          <p:cNvPr id="19" name="Straight Connector 10">
            <a:extLst>
              <a:ext uri="{FF2B5EF4-FFF2-40B4-BE49-F238E27FC236}">
                <a16:creationId xmlns:a16="http://schemas.microsoft.com/office/drawing/2014/main" id="{97EE9B39-7BA6-B741-97D0-35128E0DDF16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608DA65-7BF5-444A-8921-28A56A36F8D2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2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50" r:id="rId3"/>
    <p:sldLayoutId id="2147483675" r:id="rId4"/>
    <p:sldLayoutId id="2147483673" r:id="rId5"/>
    <p:sldLayoutId id="2147483674" r:id="rId6"/>
    <p:sldLayoutId id="2147483670" r:id="rId7"/>
    <p:sldLayoutId id="2147483651" r:id="rId8"/>
    <p:sldLayoutId id="2147483661" r:id="rId9"/>
    <p:sldLayoutId id="2147483680" r:id="rId10"/>
    <p:sldLayoutId id="2147483681" r:id="rId11"/>
    <p:sldLayoutId id="2147483682" r:id="rId12"/>
    <p:sldLayoutId id="2147483664" r:id="rId13"/>
    <p:sldLayoutId id="2147483678" r:id="rId14"/>
    <p:sldLayoutId id="2147483665" r:id="rId15"/>
    <p:sldLayoutId id="2147483683" r:id="rId16"/>
    <p:sldLayoutId id="2147483663" r:id="rId17"/>
    <p:sldLayoutId id="2147483666" r:id="rId18"/>
    <p:sldLayoutId id="2147483671" r:id="rId19"/>
    <p:sldLayoutId id="2147483660" r:id="rId20"/>
    <p:sldLayoutId id="2147483652" r:id="rId21"/>
    <p:sldLayoutId id="2147483677" r:id="rId22"/>
    <p:sldLayoutId id="2147483667" r:id="rId23"/>
    <p:sldLayoutId id="2147483653" r:id="rId24"/>
    <p:sldLayoutId id="2147483656" r:id="rId25"/>
    <p:sldLayoutId id="2147483672" r:id="rId26"/>
    <p:sldLayoutId id="2147483676" r:id="rId27"/>
    <p:sldLayoutId id="2147483654" r:id="rId28"/>
    <p:sldLayoutId id="2147483668" r:id="rId29"/>
    <p:sldLayoutId id="2147483659" r:id="rId30"/>
    <p:sldLayoutId id="2147483669" r:id="rId31"/>
    <p:sldLayoutId id="2147483684" r:id="rId3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201613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lang="nl-NL" sz="2000" b="0" kern="1200" dirty="0">
          <a:solidFill>
            <a:schemeClr val="tx2"/>
          </a:solidFill>
          <a:latin typeface="+mn-lt"/>
          <a:ea typeface="Open Sans Light" panose="020B0604020202020204" charset="0"/>
          <a:cs typeface="Open Sans Light" panose="020B0604020202020204" charset="0"/>
        </a:defRPr>
      </a:lvl1pPr>
      <a:lvl2pPr marL="500063" indent="-185738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lang="nl-NL" sz="1800" kern="1200" dirty="0">
          <a:solidFill>
            <a:schemeClr val="tx2"/>
          </a:solidFill>
          <a:latin typeface="Open Sans Light" panose="020B0604020202020204" charset="0"/>
          <a:ea typeface="Open Sans Light" panose="020B0604020202020204" charset="0"/>
          <a:cs typeface="Open Sans Light" panose="020B0604020202020204" charset="0"/>
        </a:defRPr>
      </a:lvl2pPr>
      <a:lvl3pPr marL="806450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lang="nl-NL" sz="1600" kern="1200" dirty="0">
          <a:solidFill>
            <a:schemeClr val="tx2"/>
          </a:solidFill>
          <a:latin typeface="Open Sans Light" panose="020B0604020202020204" charset="0"/>
          <a:ea typeface="Open Sans Light" panose="020B0604020202020204" charset="0"/>
          <a:cs typeface="Open Sans Light" panose="020B0604020202020204" charset="0"/>
        </a:defRPr>
      </a:lvl3pPr>
      <a:lvl4pPr marL="1038225" indent="-185738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1260475" indent="-142875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346" userDrawn="1">
          <p15:clr>
            <a:srgbClr val="F26B43"/>
          </p15:clr>
        </p15:guide>
        <p15:guide id="5" pos="438" userDrawn="1">
          <p15:clr>
            <a:srgbClr val="F26B43"/>
          </p15:clr>
        </p15:guide>
        <p15:guide id="6" orient="horz" pos="845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  <p15:guide id="8" orient="horz" pos="482" userDrawn="1">
          <p15:clr>
            <a:srgbClr val="F26B43"/>
          </p15:clr>
        </p15:guide>
        <p15:guide id="9" pos="13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9.xml"/><Relationship Id="rId1" Type="http://schemas.openxmlformats.org/officeDocument/2006/relationships/video" Target="https://player.vimeo.com/video/710230798?h=3ac13913b7&amp;app_id=122963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9FA702DB-E3D6-FD4E-87C4-5D011F9A6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4797199"/>
            <a:ext cx="10801350" cy="736386"/>
          </a:xfrm>
        </p:spPr>
        <p:txBody>
          <a:bodyPr/>
          <a:lstStyle/>
          <a:p>
            <a:r>
              <a:rPr lang="en-US" dirty="0">
                <a:latin typeface="Roboto Slab Medium" pitchFamily="2" charset="0"/>
                <a:ea typeface="Roboto Slab Medium" pitchFamily="2" charset="0"/>
              </a:rPr>
              <a:t>Stand van </a:t>
            </a:r>
            <a:r>
              <a:rPr lang="en-US" dirty="0" err="1">
                <a:latin typeface="Roboto Slab Medium" pitchFamily="2" charset="0"/>
                <a:ea typeface="Roboto Slab Medium" pitchFamily="2" charset="0"/>
              </a:rPr>
              <a:t>Zaken</a:t>
            </a:r>
            <a:r>
              <a:rPr lang="en-US" dirty="0">
                <a:latin typeface="Roboto Slab Medium" pitchFamily="2" charset="0"/>
                <a:ea typeface="Roboto Slab Medium" pitchFamily="2" charset="0"/>
              </a:rPr>
              <a:t> </a:t>
            </a:r>
          </a:p>
          <a:p>
            <a:r>
              <a:rPr lang="en-US" dirty="0" err="1">
                <a:latin typeface="Roboto Slab Medium" pitchFamily="2" charset="0"/>
                <a:ea typeface="Roboto Slab Medium" pitchFamily="2" charset="0"/>
              </a:rPr>
              <a:t>Regionale</a:t>
            </a:r>
            <a:r>
              <a:rPr lang="en-US" dirty="0">
                <a:latin typeface="Roboto Slab Medium" pitchFamily="2" charset="0"/>
                <a:ea typeface="Roboto Slab Medium" pitchFamily="2" charset="0"/>
              </a:rPr>
              <a:t> </a:t>
            </a:r>
            <a:r>
              <a:rPr lang="en-US" dirty="0" err="1">
                <a:latin typeface="Roboto Slab Medium" pitchFamily="2" charset="0"/>
                <a:ea typeface="Roboto Slab Medium" pitchFamily="2" charset="0"/>
              </a:rPr>
              <a:t>Energiestrategie</a:t>
            </a:r>
            <a:r>
              <a:rPr lang="en-US" dirty="0">
                <a:latin typeface="Roboto Slab Medium" pitchFamily="2" charset="0"/>
                <a:ea typeface="Roboto Slab Medium" pitchFamily="2" charset="0"/>
              </a:rPr>
              <a:t> (RES) </a:t>
            </a:r>
          </a:p>
          <a:p>
            <a:r>
              <a:rPr lang="en-US" dirty="0" err="1">
                <a:latin typeface="Roboto Slab Medium" pitchFamily="2" charset="0"/>
                <a:ea typeface="Roboto Slab Medium" pitchFamily="2" charset="0"/>
              </a:rPr>
              <a:t>Metropoolregio</a:t>
            </a:r>
            <a:r>
              <a:rPr lang="en-US" dirty="0">
                <a:latin typeface="Roboto Slab Medium" pitchFamily="2" charset="0"/>
                <a:ea typeface="Roboto Slab Medium" pitchFamily="2" charset="0"/>
              </a:rPr>
              <a:t> Eindhoven</a:t>
            </a:r>
          </a:p>
        </p:txBody>
      </p:sp>
    </p:spTree>
    <p:extLst>
      <p:ext uri="{BB962C8B-B14F-4D97-AF65-F5344CB8AC3E}">
        <p14:creationId xmlns:p14="http://schemas.microsoft.com/office/powerpoint/2010/main" val="1906107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759DF455-4BB5-4260-A902-69B07C263049}"/>
              </a:ext>
            </a:extLst>
          </p:cNvPr>
          <p:cNvSpPr/>
          <p:nvPr/>
        </p:nvSpPr>
        <p:spPr>
          <a:xfrm>
            <a:off x="68578" y="34969"/>
            <a:ext cx="6027422" cy="308980"/>
          </a:xfrm>
          <a:prstGeom prst="rect">
            <a:avLst/>
          </a:prstGeom>
          <a:solidFill>
            <a:srgbClr val="A8D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2E1B958D-B310-9A42-816F-64D9E5E922F2}"/>
              </a:ext>
            </a:extLst>
          </p:cNvPr>
          <p:cNvGrpSpPr/>
          <p:nvPr/>
        </p:nvGrpSpPr>
        <p:grpSpPr>
          <a:xfrm>
            <a:off x="947956" y="343949"/>
            <a:ext cx="10410737" cy="5921695"/>
            <a:chOff x="898973" y="1186320"/>
            <a:chExt cx="7200445" cy="4403873"/>
          </a:xfrm>
        </p:grpSpPr>
        <p:sp>
          <p:nvSpPr>
            <p:cNvPr id="2" name="Titel 1">
              <a:extLst>
                <a:ext uri="{FF2B5EF4-FFF2-40B4-BE49-F238E27FC236}">
                  <a16:creationId xmlns:a16="http://schemas.microsoft.com/office/drawing/2014/main" id="{197A8427-9E12-B54D-8405-3C12378E0060}"/>
                </a:ext>
              </a:extLst>
            </p:cNvPr>
            <p:cNvSpPr txBox="1">
              <a:spLocks/>
            </p:cNvSpPr>
            <p:nvPr/>
          </p:nvSpPr>
          <p:spPr>
            <a:xfrm>
              <a:off x="898976" y="1732554"/>
              <a:ext cx="7200442" cy="700817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txBody>
            <a:bodyPr>
              <a:normAutofit fontScale="925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endParaRPr lang="nl-NL" sz="1050" dirty="0"/>
            </a:p>
            <a:p>
              <a:pPr algn="l"/>
              <a:r>
                <a:rPr lang="nl-NL" sz="2700" dirty="0"/>
                <a:t>Warmte</a:t>
              </a:r>
              <a:br>
                <a:rPr lang="nl-NL" sz="3200" dirty="0"/>
              </a:br>
              <a:br>
                <a:rPr lang="nl-NL" sz="1050" dirty="0"/>
              </a:br>
              <a:br>
                <a:rPr lang="nl-NL" sz="1050" dirty="0"/>
              </a:br>
              <a:endParaRPr lang="nl-NL" sz="1050" dirty="0"/>
            </a:p>
          </p:txBody>
        </p:sp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E4C5E1A0-6B81-3B4F-991E-0DC1B66C23D3}"/>
                </a:ext>
              </a:extLst>
            </p:cNvPr>
            <p:cNvSpPr txBox="1"/>
            <p:nvPr/>
          </p:nvSpPr>
          <p:spPr>
            <a:xfrm>
              <a:off x="2541611" y="1188166"/>
              <a:ext cx="1564817" cy="409332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nl-NL" sz="2500" b="1" dirty="0">
                  <a:latin typeface="+mj-lt"/>
                </a:rPr>
                <a:t>Uitvoeren</a:t>
              </a:r>
            </a:p>
            <a:p>
              <a:endParaRPr lang="nl-NL" sz="1050" dirty="0">
                <a:latin typeface="+mj-lt"/>
              </a:endParaRPr>
            </a:p>
            <a:p>
              <a:endParaRPr lang="nl-NL" sz="1050" dirty="0">
                <a:latin typeface="+mj-lt"/>
              </a:endParaRPr>
            </a:p>
            <a:p>
              <a:endParaRPr lang="nl-NL" sz="1050" dirty="0">
                <a:latin typeface="+mj-lt"/>
              </a:endParaRPr>
            </a:p>
            <a:p>
              <a:endParaRPr lang="nl-NL" sz="900" dirty="0">
                <a:latin typeface="+mj-lt"/>
              </a:endParaRPr>
            </a:p>
            <a:p>
              <a:r>
                <a:rPr lang="nl-NL" sz="1600" dirty="0">
                  <a:latin typeface="+mj-lt"/>
                </a:rPr>
                <a:t>Projecten</a:t>
              </a:r>
            </a:p>
            <a:p>
              <a:r>
                <a:rPr lang="nl-NL" sz="1600" dirty="0">
                  <a:latin typeface="+mj-lt"/>
                </a:rPr>
                <a:t>door wisselende coalities</a:t>
              </a:r>
            </a:p>
            <a:p>
              <a:endParaRPr lang="nl-NL" sz="1600" dirty="0">
                <a:latin typeface="+mj-lt"/>
              </a:endParaRPr>
            </a:p>
            <a:p>
              <a:endParaRPr lang="nl-NL" sz="1600" dirty="0">
                <a:latin typeface="+mj-lt"/>
              </a:endParaRPr>
            </a:p>
            <a:p>
              <a:r>
                <a:rPr lang="nl-NL" sz="1600" dirty="0">
                  <a:latin typeface="+mj-lt"/>
                </a:rPr>
                <a:t>Projecten</a:t>
              </a:r>
            </a:p>
            <a:p>
              <a:r>
                <a:rPr lang="nl-NL" sz="1600" dirty="0">
                  <a:latin typeface="+mj-lt"/>
                </a:rPr>
                <a:t>door wisselende coalities</a:t>
              </a:r>
            </a:p>
            <a:p>
              <a:endParaRPr lang="nl-NL" sz="1600" dirty="0">
                <a:latin typeface="+mj-lt"/>
              </a:endParaRPr>
            </a:p>
            <a:p>
              <a:endParaRPr lang="nl-NL" sz="1600" dirty="0">
                <a:latin typeface="+mj-lt"/>
              </a:endParaRPr>
            </a:p>
            <a:p>
              <a:endParaRPr lang="nl-NL" sz="1600" dirty="0">
                <a:latin typeface="+mj-lt"/>
              </a:endParaRPr>
            </a:p>
            <a:p>
              <a:r>
                <a:rPr lang="nl-NL" sz="1600" dirty="0">
                  <a:latin typeface="+mj-lt"/>
                </a:rPr>
                <a:t>Projecten</a:t>
              </a:r>
            </a:p>
            <a:p>
              <a:r>
                <a:rPr lang="nl-NL" sz="1600" dirty="0">
                  <a:latin typeface="+mj-lt"/>
                </a:rPr>
                <a:t>door wisselende coalities</a:t>
              </a:r>
            </a:p>
            <a:p>
              <a:endParaRPr lang="nl-NL" sz="1600" dirty="0">
                <a:latin typeface="+mj-lt"/>
              </a:endParaRPr>
            </a:p>
            <a:p>
              <a:endParaRPr lang="nl-NL" sz="1600" dirty="0">
                <a:latin typeface="+mj-lt"/>
              </a:endParaRPr>
            </a:p>
            <a:p>
              <a:endParaRPr lang="nl-NL" sz="1600" dirty="0">
                <a:latin typeface="+mj-lt"/>
              </a:endParaRPr>
            </a:p>
            <a:p>
              <a:r>
                <a:rPr lang="nl-NL" sz="1600" dirty="0">
                  <a:latin typeface="+mj-lt"/>
                </a:rPr>
                <a:t>Monitoren en evalueren uitvoering als geheel</a:t>
              </a:r>
            </a:p>
            <a:p>
              <a:endParaRPr lang="nl-NL" sz="1050" dirty="0">
                <a:latin typeface="+mj-lt"/>
              </a:endParaRPr>
            </a:p>
          </p:txBody>
        </p:sp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4F40E4AF-2380-C44E-BABC-A2B0E47F520B}"/>
                </a:ext>
              </a:extLst>
            </p:cNvPr>
            <p:cNvSpPr txBox="1"/>
            <p:nvPr/>
          </p:nvSpPr>
          <p:spPr>
            <a:xfrm>
              <a:off x="6199561" y="1186320"/>
              <a:ext cx="1766408" cy="409516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nl-NL" sz="2500" b="1" dirty="0">
                  <a:latin typeface="+mj-lt"/>
                </a:rPr>
                <a:t>Regionale strategie</a:t>
              </a:r>
            </a:p>
            <a:p>
              <a:r>
                <a:rPr lang="nl-NL" sz="1400" dirty="0">
                  <a:latin typeface="+mj-lt"/>
                </a:rPr>
                <a:t>Werkgroep warmte:</a:t>
              </a:r>
            </a:p>
            <a:p>
              <a:pPr marL="171450" indent="-171450">
                <a:buFontTx/>
                <a:buChar char="-"/>
              </a:pPr>
              <a:r>
                <a:rPr lang="nl-NL" sz="1400" dirty="0" err="1">
                  <a:latin typeface="+mj-lt"/>
                </a:rPr>
                <a:t>Stavaza</a:t>
              </a:r>
              <a:r>
                <a:rPr lang="nl-NL" sz="1400" dirty="0">
                  <a:latin typeface="+mj-lt"/>
                </a:rPr>
                <a:t> kennis</a:t>
              </a:r>
            </a:p>
            <a:p>
              <a:pPr marL="171450" indent="-171450">
                <a:buFontTx/>
                <a:buChar char="-"/>
              </a:pPr>
              <a:r>
                <a:rPr lang="nl-NL" sz="1400" dirty="0">
                  <a:latin typeface="+mj-lt"/>
                </a:rPr>
                <a:t>Gezamenlijk onderzoek/ontwikkeling  </a:t>
              </a:r>
            </a:p>
            <a:p>
              <a:endParaRPr lang="nl-NL" sz="900" dirty="0">
                <a:latin typeface="+mj-lt"/>
              </a:endParaRPr>
            </a:p>
            <a:p>
              <a:endParaRPr lang="nl-NL" sz="900" dirty="0">
                <a:latin typeface="+mj-lt"/>
              </a:endParaRPr>
            </a:p>
            <a:p>
              <a:r>
                <a:rPr lang="nl-NL" sz="1400" dirty="0">
                  <a:latin typeface="+mj-lt"/>
                </a:rPr>
                <a:t>Werkgroep energiesysteem:</a:t>
              </a:r>
            </a:p>
            <a:p>
              <a:pPr marL="171450" indent="-171450">
                <a:buFontTx/>
                <a:buChar char="-"/>
              </a:pPr>
              <a:r>
                <a:rPr lang="nl-NL" sz="1400" dirty="0" err="1">
                  <a:latin typeface="+mj-lt"/>
                </a:rPr>
                <a:t>Stavaza</a:t>
              </a:r>
              <a:r>
                <a:rPr lang="nl-NL" sz="1400" dirty="0">
                  <a:latin typeface="+mj-lt"/>
                </a:rPr>
                <a:t> kennis</a:t>
              </a:r>
            </a:p>
            <a:p>
              <a:pPr marL="171450" indent="-171450">
                <a:buFontTx/>
                <a:buChar char="-"/>
              </a:pPr>
              <a:r>
                <a:rPr lang="nl-NL" sz="1400" dirty="0">
                  <a:latin typeface="+mj-lt"/>
                </a:rPr>
                <a:t>Gezamenlijk onderzoek/ontwikkeling  </a:t>
              </a:r>
            </a:p>
            <a:p>
              <a:endParaRPr lang="nl-NL" sz="900" dirty="0">
                <a:latin typeface="+mj-lt"/>
              </a:endParaRPr>
            </a:p>
            <a:p>
              <a:endParaRPr lang="nl-NL" sz="900" dirty="0">
                <a:latin typeface="+mj-lt"/>
              </a:endParaRPr>
            </a:p>
            <a:p>
              <a:endParaRPr lang="nl-NL" sz="900" dirty="0">
                <a:latin typeface="+mj-lt"/>
              </a:endParaRPr>
            </a:p>
            <a:p>
              <a:r>
                <a:rPr lang="nl-NL" sz="1400" dirty="0">
                  <a:latin typeface="+mj-lt"/>
                </a:rPr>
                <a:t>Werkgroep besparing:</a:t>
              </a:r>
            </a:p>
            <a:p>
              <a:pPr marL="171450" indent="-171450">
                <a:buFontTx/>
                <a:buChar char="-"/>
              </a:pPr>
              <a:r>
                <a:rPr lang="nl-NL" sz="1400" dirty="0" err="1">
                  <a:latin typeface="+mj-lt"/>
                </a:rPr>
                <a:t>Stavaza</a:t>
              </a:r>
              <a:r>
                <a:rPr lang="nl-NL" sz="1400" dirty="0">
                  <a:latin typeface="+mj-lt"/>
                </a:rPr>
                <a:t> kennis</a:t>
              </a:r>
            </a:p>
            <a:p>
              <a:pPr marL="171450" indent="-171450">
                <a:buFontTx/>
                <a:buChar char="-"/>
              </a:pPr>
              <a:r>
                <a:rPr lang="nl-NL" sz="1400" dirty="0">
                  <a:latin typeface="+mj-lt"/>
                </a:rPr>
                <a:t>Gezamenlijk onderzoek/ontwikkeling</a:t>
              </a:r>
              <a:r>
                <a:rPr lang="nl-NL" sz="900" dirty="0">
                  <a:latin typeface="+mj-lt"/>
                </a:rPr>
                <a:t>  </a:t>
              </a:r>
            </a:p>
            <a:p>
              <a:endParaRPr lang="nl-NL" sz="750" dirty="0">
                <a:latin typeface="+mj-lt"/>
              </a:endParaRPr>
            </a:p>
            <a:p>
              <a:endParaRPr lang="nl-NL" sz="750" dirty="0">
                <a:latin typeface="+mj-lt"/>
              </a:endParaRPr>
            </a:p>
            <a:p>
              <a:endParaRPr lang="nl-NL" sz="750" dirty="0">
                <a:latin typeface="+mj-lt"/>
              </a:endParaRPr>
            </a:p>
            <a:p>
              <a:r>
                <a:rPr lang="nl-NL" sz="1200" dirty="0">
                  <a:latin typeface="+mj-lt"/>
                </a:rPr>
                <a:t>Monitoren voortgang/samenhang beleid, bespreken beleid in subregio’s, </a:t>
              </a:r>
            </a:p>
            <a:p>
              <a:r>
                <a:rPr lang="nl-NL" sz="1200" dirty="0">
                  <a:latin typeface="+mj-lt"/>
                </a:rPr>
                <a:t>vaststelling in POHO/raden (via RES 2.0 of tussentijds)</a:t>
              </a:r>
            </a:p>
            <a:p>
              <a:endParaRPr lang="nl-NL" sz="1050" dirty="0">
                <a:latin typeface="+mj-lt"/>
              </a:endParaRPr>
            </a:p>
            <a:p>
              <a:endParaRPr lang="nl-NL" sz="1050" dirty="0">
                <a:latin typeface="+mj-lt"/>
              </a:endParaRPr>
            </a:p>
          </p:txBody>
        </p:sp>
        <p:sp>
          <p:nvSpPr>
            <p:cNvPr id="5" name="Titel 1">
              <a:extLst>
                <a:ext uri="{FF2B5EF4-FFF2-40B4-BE49-F238E27FC236}">
                  <a16:creationId xmlns:a16="http://schemas.microsoft.com/office/drawing/2014/main" id="{9FDA5C06-C1B9-E94F-B657-4B313810A5AD}"/>
                </a:ext>
              </a:extLst>
            </p:cNvPr>
            <p:cNvSpPr txBox="1">
              <a:spLocks/>
            </p:cNvSpPr>
            <p:nvPr/>
          </p:nvSpPr>
          <p:spPr>
            <a:xfrm>
              <a:off x="898976" y="2610462"/>
              <a:ext cx="7200442" cy="700818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lIns="68580" tIns="34290" rIns="68580" bIns="34290" rtlCol="0" anchor="b">
              <a:normAutofit fontScale="55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sz="4600" b="1" dirty="0"/>
                <a:t>Energie-</a:t>
              </a:r>
            </a:p>
            <a:p>
              <a:pPr algn="l"/>
              <a:r>
                <a:rPr lang="nl-NL" sz="4600" b="1" dirty="0"/>
                <a:t>systeem</a:t>
              </a:r>
              <a:br>
                <a:rPr lang="nl-NL" sz="1050" b="1" dirty="0"/>
              </a:br>
              <a:br>
                <a:rPr lang="nl-NL" sz="1050" b="1" dirty="0"/>
              </a:br>
              <a:br>
                <a:rPr lang="nl-NL" sz="1050" b="1" dirty="0"/>
              </a:br>
              <a:br>
                <a:rPr lang="nl-NL" sz="1050" b="1" dirty="0"/>
              </a:br>
              <a:endParaRPr lang="nl-NL" sz="1050" b="1" dirty="0"/>
            </a:p>
          </p:txBody>
        </p:sp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C343453B-FB49-A44B-8C32-BF6ECDE9B815}"/>
                </a:ext>
              </a:extLst>
            </p:cNvPr>
            <p:cNvSpPr txBox="1">
              <a:spLocks/>
            </p:cNvSpPr>
            <p:nvPr/>
          </p:nvSpPr>
          <p:spPr>
            <a:xfrm>
              <a:off x="898973" y="3488372"/>
              <a:ext cx="7200443" cy="700818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lIns="68580" tIns="34290" rIns="68580" bIns="3429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sz="2500" b="1" dirty="0"/>
                <a:t>Besparing</a:t>
              </a:r>
              <a:br>
                <a:rPr lang="nl-NL" sz="2500" b="1" dirty="0"/>
              </a:br>
              <a:br>
                <a:rPr lang="nl-NL" sz="1050" b="1" dirty="0"/>
              </a:br>
              <a:br>
                <a:rPr lang="nl-NL" sz="1050" b="1" dirty="0"/>
              </a:br>
              <a:br>
                <a:rPr lang="nl-NL" sz="1050" b="1" dirty="0"/>
              </a:br>
              <a:endParaRPr lang="nl-NL" sz="1050" b="1" dirty="0"/>
            </a:p>
          </p:txBody>
        </p:sp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C38FEE6C-00B4-4943-A0FB-F555F63151B3}"/>
                </a:ext>
              </a:extLst>
            </p:cNvPr>
            <p:cNvSpPr txBox="1">
              <a:spLocks/>
            </p:cNvSpPr>
            <p:nvPr/>
          </p:nvSpPr>
          <p:spPr>
            <a:xfrm>
              <a:off x="898973" y="4366281"/>
              <a:ext cx="7200444" cy="700818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lIns="68580" tIns="34290" rIns="68580" bIns="34290" rtlCol="0" anchor="b">
              <a:normAutofit fontScale="925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sz="2500" b="1" dirty="0"/>
                <a:t>Afstemming </a:t>
              </a:r>
            </a:p>
            <a:p>
              <a:pPr algn="l"/>
              <a:r>
                <a:rPr lang="nl-NL" sz="2500" b="1" dirty="0"/>
                <a:t>en besluitvorming</a:t>
              </a:r>
            </a:p>
            <a:p>
              <a:pPr algn="l"/>
              <a:r>
                <a:rPr lang="nl-NL" sz="1050" dirty="0"/>
                <a:t> </a:t>
              </a:r>
            </a:p>
            <a:p>
              <a:pPr algn="l"/>
              <a:br>
                <a:rPr lang="nl-NL" sz="1050" dirty="0"/>
              </a:br>
              <a:endParaRPr lang="nl-NL" sz="1050" dirty="0"/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692A009C-54F5-884D-AEA4-4DE49A4F4F71}"/>
                </a:ext>
              </a:extLst>
            </p:cNvPr>
            <p:cNvSpPr txBox="1"/>
            <p:nvPr/>
          </p:nvSpPr>
          <p:spPr>
            <a:xfrm>
              <a:off x="4370586" y="1187556"/>
              <a:ext cx="1564817" cy="409516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nl-NL" sz="2500" b="1" dirty="0">
                  <a:latin typeface="+mj-lt"/>
                </a:rPr>
                <a:t>Monitoren en verbinden</a:t>
              </a:r>
            </a:p>
            <a:p>
              <a:endParaRPr lang="nl-NL" sz="1050" dirty="0">
                <a:latin typeface="+mj-lt"/>
              </a:endParaRPr>
            </a:p>
            <a:p>
              <a:endParaRPr lang="nl-NL" sz="1050" dirty="0">
                <a:latin typeface="+mj-lt"/>
              </a:endParaRPr>
            </a:p>
            <a:p>
              <a:endParaRPr lang="nl-NL" sz="1050" dirty="0">
                <a:latin typeface="+mj-lt"/>
              </a:endParaRPr>
            </a:p>
            <a:p>
              <a:endParaRPr lang="nl-NL" sz="1050" dirty="0">
                <a:latin typeface="+mj-lt"/>
              </a:endParaRPr>
            </a:p>
            <a:p>
              <a:endParaRPr lang="nl-NL" sz="1050" dirty="0">
                <a:latin typeface="+mj-lt"/>
              </a:endParaRPr>
            </a:p>
            <a:p>
              <a:endParaRPr lang="nl-NL" sz="1050" dirty="0">
                <a:latin typeface="+mj-lt"/>
              </a:endParaRPr>
            </a:p>
            <a:p>
              <a:endParaRPr lang="nl-NL" sz="1050" dirty="0">
                <a:latin typeface="+mj-lt"/>
              </a:endParaRP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02A4EFFC-C752-EF47-8664-0882487CE60E}"/>
                </a:ext>
              </a:extLst>
            </p:cNvPr>
            <p:cNvSpPr txBox="1"/>
            <p:nvPr/>
          </p:nvSpPr>
          <p:spPr>
            <a:xfrm>
              <a:off x="4381621" y="1759468"/>
              <a:ext cx="1544794" cy="3264524"/>
            </a:xfrm>
            <a:prstGeom prst="rect">
              <a:avLst/>
            </a:prstGeom>
            <a:solidFill>
              <a:schemeClr val="bg1">
                <a:alpha val="94000"/>
              </a:schemeClr>
            </a:solidFill>
          </p:spPr>
          <p:txBody>
            <a:bodyPr wrap="square" rtlCol="0">
              <a:spAutoFit/>
            </a:bodyPr>
            <a:lstStyle/>
            <a:p>
              <a:pPr marL="128588" indent="-128588">
                <a:buFont typeface="Arial" panose="020B0604020202020204" pitchFamily="34" charset="0"/>
                <a:buChar char="•"/>
              </a:pPr>
              <a:endParaRPr lang="nl-NL" sz="825" dirty="0">
                <a:latin typeface="+mj-lt"/>
              </a:endParaRP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nl-NL" sz="1400" dirty="0">
                  <a:latin typeface="+mj-lt"/>
                </a:rPr>
                <a:t>Monitoren van projecten en activiteiten</a:t>
              </a:r>
            </a:p>
            <a:p>
              <a:pPr marL="128588" indent="-128588">
                <a:buFont typeface="Arial" panose="020B0604020202020204" pitchFamily="34" charset="0"/>
                <a:buChar char="•"/>
              </a:pPr>
              <a:endParaRPr lang="nl-NL" sz="825" dirty="0">
                <a:latin typeface="+mj-lt"/>
              </a:endParaRP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nl-NL" sz="1400" dirty="0">
                  <a:latin typeface="+mj-lt"/>
                </a:rPr>
                <a:t>Signaleren  van knelpunten</a:t>
              </a:r>
            </a:p>
            <a:p>
              <a:pPr marL="128588" indent="-128588">
                <a:buFont typeface="Arial" panose="020B0604020202020204" pitchFamily="34" charset="0"/>
                <a:buChar char="•"/>
              </a:pPr>
              <a:endParaRPr lang="nl-NL" sz="825" dirty="0">
                <a:latin typeface="+mj-lt"/>
              </a:endParaRP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nl-NL" sz="1400" dirty="0">
                  <a:latin typeface="+mj-lt"/>
                </a:rPr>
                <a:t>Faciliteren: praktische ondersteuning, advies</a:t>
              </a:r>
            </a:p>
            <a:p>
              <a:pPr marL="128588" indent="-128588">
                <a:buFont typeface="Arial" panose="020B0604020202020204" pitchFamily="34" charset="0"/>
                <a:buChar char="•"/>
              </a:pPr>
              <a:endParaRPr lang="nl-NL" sz="825" dirty="0">
                <a:latin typeface="+mj-lt"/>
              </a:endParaRP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nl-NL" sz="1400" dirty="0">
                  <a:latin typeface="+mj-lt"/>
                </a:rPr>
                <a:t>Verbinden van projecten binnen en tussen thema’s, en van projecten aan werkgroepen</a:t>
              </a:r>
            </a:p>
            <a:p>
              <a:pPr marL="128588" indent="-128588">
                <a:buFont typeface="Arial" panose="020B0604020202020204" pitchFamily="34" charset="0"/>
                <a:buChar char="•"/>
              </a:pPr>
              <a:endParaRPr lang="nl-NL" sz="825" dirty="0">
                <a:latin typeface="+mj-lt"/>
              </a:endParaRPr>
            </a:p>
            <a:p>
              <a:endParaRPr lang="nl-NL" sz="1400" b="1" dirty="0">
                <a:latin typeface="+mj-lt"/>
              </a:endParaRPr>
            </a:p>
            <a:p>
              <a:r>
                <a:rPr lang="nl-NL" sz="1400" b="1" dirty="0">
                  <a:latin typeface="+mj-lt"/>
                </a:rPr>
                <a:t>Onderwerpen ‘reizen’ tussen uitvoering en </a:t>
              </a:r>
              <a:r>
                <a:rPr lang="nl-NL" sz="1400" b="1" dirty="0" err="1">
                  <a:latin typeface="+mj-lt"/>
                </a:rPr>
                <a:t>strategie-ontwikkeling</a:t>
              </a:r>
              <a:r>
                <a:rPr lang="nl-NL" sz="1400" b="1" dirty="0">
                  <a:latin typeface="+mj-lt"/>
                </a:rPr>
                <a:t>: </a:t>
              </a:r>
              <a:r>
                <a:rPr lang="nl-NL" sz="1400" dirty="0">
                  <a:latin typeface="+mj-lt"/>
                </a:rPr>
                <a:t>agenderen onderwerpen bij behoefte aan ‘21-brede’ aanpak </a:t>
              </a:r>
              <a:endParaRPr lang="nl-NL" sz="825" b="1" dirty="0">
                <a:latin typeface="+mj-lt"/>
              </a:endParaRPr>
            </a:p>
          </p:txBody>
        </p:sp>
        <p:cxnSp>
          <p:nvCxnSpPr>
            <p:cNvPr id="10" name="Rechte verbindingslijn met pijl 9">
              <a:extLst>
                <a:ext uri="{FF2B5EF4-FFF2-40B4-BE49-F238E27FC236}">
                  <a16:creationId xmlns:a16="http://schemas.microsoft.com/office/drawing/2014/main" id="{4EA208D3-64F2-544E-AA07-AA7D7E418EB7}"/>
                </a:ext>
              </a:extLst>
            </p:cNvPr>
            <p:cNvCxnSpPr/>
            <p:nvPr/>
          </p:nvCxnSpPr>
          <p:spPr>
            <a:xfrm>
              <a:off x="4106428" y="2188084"/>
              <a:ext cx="2763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met pijl 10">
              <a:extLst>
                <a:ext uri="{FF2B5EF4-FFF2-40B4-BE49-F238E27FC236}">
                  <a16:creationId xmlns:a16="http://schemas.microsoft.com/office/drawing/2014/main" id="{49D86FF9-EC85-6048-A133-337943B5FA4A}"/>
                </a:ext>
              </a:extLst>
            </p:cNvPr>
            <p:cNvCxnSpPr/>
            <p:nvPr/>
          </p:nvCxnSpPr>
          <p:spPr>
            <a:xfrm>
              <a:off x="5940921" y="2188084"/>
              <a:ext cx="2763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met pijl 11">
              <a:extLst>
                <a:ext uri="{FF2B5EF4-FFF2-40B4-BE49-F238E27FC236}">
                  <a16:creationId xmlns:a16="http://schemas.microsoft.com/office/drawing/2014/main" id="{ABAADC03-2ECD-DB41-847E-B920C5ED19DC}"/>
                </a:ext>
              </a:extLst>
            </p:cNvPr>
            <p:cNvCxnSpPr/>
            <p:nvPr/>
          </p:nvCxnSpPr>
          <p:spPr>
            <a:xfrm>
              <a:off x="4099753" y="2992773"/>
              <a:ext cx="2763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chte verbindingslijn met pijl 12">
              <a:extLst>
                <a:ext uri="{FF2B5EF4-FFF2-40B4-BE49-F238E27FC236}">
                  <a16:creationId xmlns:a16="http://schemas.microsoft.com/office/drawing/2014/main" id="{41B6DBFA-41C5-424C-AB2F-B03B9B062FB2}"/>
                </a:ext>
              </a:extLst>
            </p:cNvPr>
            <p:cNvCxnSpPr/>
            <p:nvPr/>
          </p:nvCxnSpPr>
          <p:spPr>
            <a:xfrm>
              <a:off x="5940921" y="3038242"/>
              <a:ext cx="2763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89B5C7B4-C170-9840-8D5F-FE4F97A5DFDE}"/>
                </a:ext>
              </a:extLst>
            </p:cNvPr>
            <p:cNvCxnSpPr/>
            <p:nvPr/>
          </p:nvCxnSpPr>
          <p:spPr>
            <a:xfrm>
              <a:off x="4106428" y="3844182"/>
              <a:ext cx="2763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D9F8F3AF-E9C8-FE45-ABA4-FB3D761EA502}"/>
                </a:ext>
              </a:extLst>
            </p:cNvPr>
            <p:cNvCxnSpPr/>
            <p:nvPr/>
          </p:nvCxnSpPr>
          <p:spPr>
            <a:xfrm>
              <a:off x="5940921" y="3904252"/>
              <a:ext cx="2763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519BA9BB-6C53-A445-9C39-1F08E70696BF}"/>
                </a:ext>
              </a:extLst>
            </p:cNvPr>
            <p:cNvSpPr txBox="1"/>
            <p:nvPr/>
          </p:nvSpPr>
          <p:spPr>
            <a:xfrm>
              <a:off x="898973" y="5360298"/>
              <a:ext cx="3207455" cy="228889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sz="1400" dirty="0"/>
                <a:t>Opdrachtgever: gemeenten en andere partners in een coalitie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4A74A67B-CDBE-F74B-8CFB-9BA376DDEAF3}"/>
                </a:ext>
              </a:extLst>
            </p:cNvPr>
            <p:cNvSpPr txBox="1"/>
            <p:nvPr/>
          </p:nvSpPr>
          <p:spPr>
            <a:xfrm>
              <a:off x="4382778" y="5361304"/>
              <a:ext cx="3716638" cy="228889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sz="1400" dirty="0"/>
                <a:t>Opdrachtgever: stuurgroep en POHO</a:t>
              </a:r>
              <a:endParaRPr lang="nl-NL" sz="1000" dirty="0"/>
            </a:p>
          </p:txBody>
        </p:sp>
      </p:grpSp>
      <p:sp>
        <p:nvSpPr>
          <p:cNvPr id="21" name="Titel 1">
            <a:extLst>
              <a:ext uri="{FF2B5EF4-FFF2-40B4-BE49-F238E27FC236}">
                <a16:creationId xmlns:a16="http://schemas.microsoft.com/office/drawing/2014/main" id="{88183792-CEA7-4E25-ADB1-E1D552617B0D}"/>
              </a:ext>
            </a:extLst>
          </p:cNvPr>
          <p:cNvSpPr txBox="1">
            <a:spLocks/>
          </p:cNvSpPr>
          <p:nvPr/>
        </p:nvSpPr>
        <p:spPr>
          <a:xfrm>
            <a:off x="68578" y="34969"/>
            <a:ext cx="6348999" cy="8335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600" dirty="0"/>
              <a:t>Uitgangspunten samenwerking regionale energiestrategie 2022-2023 </a:t>
            </a:r>
          </a:p>
        </p:txBody>
      </p:sp>
    </p:spTree>
    <p:extLst>
      <p:ext uri="{BB962C8B-B14F-4D97-AF65-F5344CB8AC3E}">
        <p14:creationId xmlns:p14="http://schemas.microsoft.com/office/powerpoint/2010/main" val="75350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F52E44-6941-45E6-8FF7-86C36632C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Samenwerking op communicatie </a:t>
            </a:r>
          </a:p>
        </p:txBody>
      </p:sp>
      <p:sp>
        <p:nvSpPr>
          <p:cNvPr id="9" name="Tekstvak 2">
            <a:extLst>
              <a:ext uri="{FF2B5EF4-FFF2-40B4-BE49-F238E27FC236}">
                <a16:creationId xmlns:a16="http://schemas.microsoft.com/office/drawing/2014/main" id="{E0DCCA8D-9002-7179-AB12-033F49F2C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291" y="1304369"/>
            <a:ext cx="2471542" cy="118503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Werkgroep communicatie en participatie MRE</a:t>
            </a:r>
            <a:endParaRPr kumimoji="0" lang="nl-NL" altLang="nl-N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kstvak 2">
            <a:extLst>
              <a:ext uri="{FF2B5EF4-FFF2-40B4-BE49-F238E27FC236}">
                <a16:creationId xmlns:a16="http://schemas.microsoft.com/office/drawing/2014/main" id="{6493642A-E65A-992D-2641-82A687EB8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5856" y="1284471"/>
            <a:ext cx="2471540" cy="40106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Provincie Brabant </a:t>
            </a:r>
            <a:endParaRPr kumimoji="0" lang="nl-NL" altLang="nl-N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Tekstvak 2">
            <a:extLst>
              <a:ext uri="{FF2B5EF4-FFF2-40B4-BE49-F238E27FC236}">
                <a16:creationId xmlns:a16="http://schemas.microsoft.com/office/drawing/2014/main" id="{45F17882-7E8B-C3BC-70AB-DA3FE3B05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9889" y="2046788"/>
            <a:ext cx="2111578" cy="46831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 gemeenten </a:t>
            </a:r>
            <a:r>
              <a:rPr kumimoji="0" lang="nl-NL" altLang="nl-NL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NL" altLang="nl-N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Tekstvak 2">
            <a:extLst>
              <a:ext uri="{FF2B5EF4-FFF2-40B4-BE49-F238E27FC236}">
                <a16:creationId xmlns:a16="http://schemas.microsoft.com/office/drawing/2014/main" id="{029B7B88-428C-77D7-6117-4C501F12A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2592" y="2046788"/>
            <a:ext cx="1045643" cy="46831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NPRES</a:t>
            </a:r>
            <a:endParaRPr kumimoji="0" lang="nl-NL" altLang="nl-N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Tekstvak 2">
            <a:extLst>
              <a:ext uri="{FF2B5EF4-FFF2-40B4-BE49-F238E27FC236}">
                <a16:creationId xmlns:a16="http://schemas.microsoft.com/office/drawing/2014/main" id="{10DD6148-9B14-4AE1-C272-E557AC35D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728" y="1250845"/>
            <a:ext cx="2471540" cy="468311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waterschappen</a:t>
            </a:r>
            <a:endParaRPr kumimoji="0" lang="nl-NL" altLang="nl-N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91590AF3-90B5-6667-E94A-B204543A930C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677396" y="1485001"/>
            <a:ext cx="880895" cy="22321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A8A176DE-C09C-B53A-99DC-82E7EAFAB022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3668235" y="2135911"/>
            <a:ext cx="853459" cy="14503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0B41CF00-164E-FC21-45FC-3E8FB88C5227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7029833" y="1485001"/>
            <a:ext cx="880895" cy="41188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9C834B57-366B-185F-D9D2-967D93E805E7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7029833" y="2141276"/>
            <a:ext cx="890056" cy="13966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kstvak 34">
            <a:extLst>
              <a:ext uri="{FF2B5EF4-FFF2-40B4-BE49-F238E27FC236}">
                <a16:creationId xmlns:a16="http://schemas.microsoft.com/office/drawing/2014/main" id="{256F9814-9D81-AE85-9799-9299FA7B5D9E}"/>
              </a:ext>
            </a:extLst>
          </p:cNvPr>
          <p:cNvSpPr txBox="1"/>
          <p:nvPr/>
        </p:nvSpPr>
        <p:spPr>
          <a:xfrm>
            <a:off x="204264" y="3080027"/>
            <a:ext cx="51483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/>
              <a:t>Rol gemeenten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Inwoners informeren over gemeentelijke projecten en het Energieloket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Inwoners en omwonenden van zoekgebieden betrekken bij plan- en besluitvorming.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 dirty="0"/>
              <a:t>Middelen: </a:t>
            </a:r>
            <a:r>
              <a:rPr lang="nl-NL" i="1" dirty="0">
                <a:latin typeface="+mn-lt"/>
              </a:rPr>
              <a:t>(sociale) mediakanalen, </a:t>
            </a:r>
            <a:r>
              <a:rPr lang="nl-NL" i="1" dirty="0" err="1">
                <a:latin typeface="+mn-lt"/>
              </a:rPr>
              <a:t>huisaanhuisbladen</a:t>
            </a:r>
            <a:endParaRPr lang="nl-NL" i="1" dirty="0">
              <a:latin typeface="+mn-lt"/>
            </a:endParaRPr>
          </a:p>
          <a:p>
            <a:endParaRPr lang="nl-NL" dirty="0"/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6B6C342A-7B5C-671C-E1B3-3B9E9393BD8B}"/>
              </a:ext>
            </a:extLst>
          </p:cNvPr>
          <p:cNvSpPr txBox="1"/>
          <p:nvPr/>
        </p:nvSpPr>
        <p:spPr>
          <a:xfrm>
            <a:off x="5352586" y="2959846"/>
            <a:ext cx="635922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/>
              <a:t>Rol regio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Communiceren met stakeholders, ambtenaren en bestuurders over strategieontwikkeling en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Ontwikkeling van </a:t>
            </a:r>
            <a:r>
              <a:rPr lang="nl-NL" dirty="0" err="1"/>
              <a:t>regiobrede</a:t>
            </a:r>
            <a:r>
              <a:rPr lang="nl-NL" dirty="0"/>
              <a:t> tools en communicatieproducten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Advisering over procesparticipatie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Organisatie bijeenkomsten over de 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Organisatie regionale communicatie over mijlpalen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Organisatie regionaal burgerpanel bij specifieke vraagstukken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 dirty="0"/>
              <a:t>Middelen: </a:t>
            </a:r>
            <a:r>
              <a:rPr lang="nl-NL" i="1" dirty="0">
                <a:latin typeface="+mn-lt"/>
              </a:rPr>
              <a:t>website, nieuwsbrief en RES Update</a:t>
            </a:r>
          </a:p>
        </p:txBody>
      </p:sp>
    </p:spTree>
    <p:extLst>
      <p:ext uri="{BB962C8B-B14F-4D97-AF65-F5344CB8AC3E}">
        <p14:creationId xmlns:p14="http://schemas.microsoft.com/office/powerpoint/2010/main" val="796874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el 1">
            <a:extLst>
              <a:ext uri="{FF2B5EF4-FFF2-40B4-BE49-F238E27FC236}">
                <a16:creationId xmlns:a16="http://schemas.microsoft.com/office/drawing/2014/main" id="{A7FBDF78-BBF4-4245-BBDF-CA6CC5EF0733}"/>
              </a:ext>
            </a:extLst>
          </p:cNvPr>
          <p:cNvSpPr txBox="1">
            <a:spLocks/>
          </p:cNvSpPr>
          <p:nvPr/>
        </p:nvSpPr>
        <p:spPr>
          <a:xfrm>
            <a:off x="812058" y="6184624"/>
            <a:ext cx="10515600" cy="6342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</p:txBody>
      </p:sp>
      <p:sp>
        <p:nvSpPr>
          <p:cNvPr id="116" name="Titel 1">
            <a:extLst>
              <a:ext uri="{FF2B5EF4-FFF2-40B4-BE49-F238E27FC236}">
                <a16:creationId xmlns:a16="http://schemas.microsoft.com/office/drawing/2014/main" id="{FFDF0F19-B34F-44EB-8819-E0B4027FB64B}"/>
              </a:ext>
            </a:extLst>
          </p:cNvPr>
          <p:cNvSpPr txBox="1">
            <a:spLocks/>
          </p:cNvSpPr>
          <p:nvPr/>
        </p:nvSpPr>
        <p:spPr>
          <a:xfrm>
            <a:off x="802314" y="926844"/>
            <a:ext cx="10515600" cy="15187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D8F6ABD-000F-4822-A114-131A9D1E30D1}"/>
              </a:ext>
            </a:extLst>
          </p:cNvPr>
          <p:cNvSpPr txBox="1">
            <a:spLocks/>
          </p:cNvSpPr>
          <p:nvPr/>
        </p:nvSpPr>
        <p:spPr>
          <a:xfrm>
            <a:off x="812058" y="2644739"/>
            <a:ext cx="10515600" cy="1561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F9B8F73-E264-4395-BD82-FF15B603819A}"/>
              </a:ext>
            </a:extLst>
          </p:cNvPr>
          <p:cNvSpPr txBox="1">
            <a:spLocks/>
          </p:cNvSpPr>
          <p:nvPr/>
        </p:nvSpPr>
        <p:spPr>
          <a:xfrm>
            <a:off x="802314" y="4413855"/>
            <a:ext cx="10515600" cy="1553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7834E9-1F67-4720-84D2-FF109679C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866" y="726417"/>
            <a:ext cx="2683329" cy="27245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100" dirty="0"/>
              <a:t>Thema Warmte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C31CC07-FC2E-4346-A308-6292DFCDF5B4}"/>
              </a:ext>
            </a:extLst>
          </p:cNvPr>
          <p:cNvSpPr txBox="1">
            <a:spLocks/>
          </p:cNvSpPr>
          <p:nvPr/>
        </p:nvSpPr>
        <p:spPr>
          <a:xfrm>
            <a:off x="766191" y="2428768"/>
            <a:ext cx="2683329" cy="10552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10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hema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nl-NL" sz="1100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esparing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7CA66AB4-C73D-4EA9-B427-0E6D95A25DCE}"/>
              </a:ext>
            </a:extLst>
          </p:cNvPr>
          <p:cNvSpPr txBox="1">
            <a:spLocks/>
          </p:cNvSpPr>
          <p:nvPr/>
        </p:nvSpPr>
        <p:spPr>
          <a:xfrm>
            <a:off x="766191" y="5990638"/>
            <a:ext cx="2683329" cy="9883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10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hema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Participatie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76D97B7-77A0-4B1C-9257-CA282785F491}"/>
              </a:ext>
            </a:extLst>
          </p:cNvPr>
          <p:cNvSpPr txBox="1"/>
          <p:nvPr/>
        </p:nvSpPr>
        <p:spPr>
          <a:xfrm>
            <a:off x="566935" y="123761"/>
            <a:ext cx="1051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Uitvoering			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onitoren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 &amp; V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erbinden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Strategie</a:t>
            </a:r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BD37693D-3BC3-4E02-A236-6134A490BCDA}"/>
              </a:ext>
            </a:extLst>
          </p:cNvPr>
          <p:cNvSpPr txBox="1"/>
          <p:nvPr/>
        </p:nvSpPr>
        <p:spPr>
          <a:xfrm>
            <a:off x="9930647" y="2234962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Basis: werkgroep warmte</a:t>
            </a:r>
          </a:p>
        </p:txBody>
      </p:sp>
      <p:sp>
        <p:nvSpPr>
          <p:cNvPr id="72" name="Tekstvak 71">
            <a:extLst>
              <a:ext uri="{FF2B5EF4-FFF2-40B4-BE49-F238E27FC236}">
                <a16:creationId xmlns:a16="http://schemas.microsoft.com/office/drawing/2014/main" id="{57D43718-5F6E-44B6-8742-4DF548902E4B}"/>
              </a:ext>
            </a:extLst>
          </p:cNvPr>
          <p:cNvSpPr txBox="1"/>
          <p:nvPr/>
        </p:nvSpPr>
        <p:spPr>
          <a:xfrm>
            <a:off x="9920444" y="3975771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Basis: werkgroep besparing</a:t>
            </a:r>
          </a:p>
        </p:txBody>
      </p:sp>
      <p:sp>
        <p:nvSpPr>
          <p:cNvPr id="73" name="Tekstvak 72">
            <a:extLst>
              <a:ext uri="{FF2B5EF4-FFF2-40B4-BE49-F238E27FC236}">
                <a16:creationId xmlns:a16="http://schemas.microsoft.com/office/drawing/2014/main" id="{1A38D61E-D004-474E-BC5A-266A00760BE3}"/>
              </a:ext>
            </a:extLst>
          </p:cNvPr>
          <p:cNvSpPr txBox="1"/>
          <p:nvPr/>
        </p:nvSpPr>
        <p:spPr>
          <a:xfrm>
            <a:off x="9660422" y="5755354"/>
            <a:ext cx="17075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Basis: werkgroep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energiesyteem</a:t>
            </a:r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F77BA569-D9F0-4E81-B97B-D8D0FE45BADC}"/>
              </a:ext>
            </a:extLst>
          </p:cNvPr>
          <p:cNvSpPr/>
          <p:nvPr/>
        </p:nvSpPr>
        <p:spPr>
          <a:xfrm>
            <a:off x="885223" y="1009218"/>
            <a:ext cx="1020710" cy="3966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Biogas/</a:t>
            </a:r>
          </a:p>
          <a:p>
            <a:pPr algn="ctr"/>
            <a:r>
              <a:rPr lang="nl-NL" sz="800" b="1" dirty="0">
                <a:solidFill>
                  <a:schemeClr val="tx1"/>
                </a:solidFill>
              </a:rPr>
              <a:t>Groen Gas</a:t>
            </a:r>
          </a:p>
        </p:txBody>
      </p:sp>
      <p:sp>
        <p:nvSpPr>
          <p:cNvPr id="82" name="Rechthoek: afgeronde hoeken 81">
            <a:extLst>
              <a:ext uri="{FF2B5EF4-FFF2-40B4-BE49-F238E27FC236}">
                <a16:creationId xmlns:a16="http://schemas.microsoft.com/office/drawing/2014/main" id="{14829E0A-41AC-4866-852D-F7A6A913F5C0}"/>
              </a:ext>
            </a:extLst>
          </p:cNvPr>
          <p:cNvSpPr/>
          <p:nvPr/>
        </p:nvSpPr>
        <p:spPr>
          <a:xfrm>
            <a:off x="1988972" y="1006590"/>
            <a:ext cx="1020710" cy="3966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Geothermie</a:t>
            </a:r>
          </a:p>
        </p:txBody>
      </p:sp>
      <p:sp>
        <p:nvSpPr>
          <p:cNvPr id="83" name="Rechthoek: afgeronde hoeken 82">
            <a:extLst>
              <a:ext uri="{FF2B5EF4-FFF2-40B4-BE49-F238E27FC236}">
                <a16:creationId xmlns:a16="http://schemas.microsoft.com/office/drawing/2014/main" id="{67BA1F2B-2F4F-481E-8E1B-21863D8C37F4}"/>
              </a:ext>
            </a:extLst>
          </p:cNvPr>
          <p:cNvSpPr/>
          <p:nvPr/>
        </p:nvSpPr>
        <p:spPr>
          <a:xfrm>
            <a:off x="3085633" y="1010544"/>
            <a:ext cx="1020710" cy="3966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 err="1">
                <a:solidFill>
                  <a:schemeClr val="tx1"/>
                </a:solidFill>
              </a:rPr>
              <a:t>Aquathermie</a:t>
            </a:r>
            <a:endParaRPr lang="nl-NL" sz="800" b="1" dirty="0">
              <a:solidFill>
                <a:schemeClr val="tx1"/>
              </a:solidFill>
            </a:endParaRPr>
          </a:p>
        </p:txBody>
      </p:sp>
      <p:sp>
        <p:nvSpPr>
          <p:cNvPr id="84" name="Rechthoek: afgeronde hoeken 83">
            <a:extLst>
              <a:ext uri="{FF2B5EF4-FFF2-40B4-BE49-F238E27FC236}">
                <a16:creationId xmlns:a16="http://schemas.microsoft.com/office/drawing/2014/main" id="{935F8C39-33BF-45D5-BCE3-181A1042EA0C}"/>
              </a:ext>
            </a:extLst>
          </p:cNvPr>
          <p:cNvSpPr/>
          <p:nvPr/>
        </p:nvSpPr>
        <p:spPr>
          <a:xfrm>
            <a:off x="875391" y="1480633"/>
            <a:ext cx="1020710" cy="3966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??</a:t>
            </a:r>
          </a:p>
        </p:txBody>
      </p:sp>
      <p:sp>
        <p:nvSpPr>
          <p:cNvPr id="85" name="Rechthoek: afgeronde hoeken 84">
            <a:extLst>
              <a:ext uri="{FF2B5EF4-FFF2-40B4-BE49-F238E27FC236}">
                <a16:creationId xmlns:a16="http://schemas.microsoft.com/office/drawing/2014/main" id="{FED5D518-EA0B-4236-AAD1-CDDB16674EC3}"/>
              </a:ext>
            </a:extLst>
          </p:cNvPr>
          <p:cNvSpPr/>
          <p:nvPr/>
        </p:nvSpPr>
        <p:spPr>
          <a:xfrm>
            <a:off x="7797892" y="3186157"/>
            <a:ext cx="1020710" cy="396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Verduurzaming bedrijventerreinen</a:t>
            </a:r>
          </a:p>
        </p:txBody>
      </p:sp>
      <p:sp>
        <p:nvSpPr>
          <p:cNvPr id="86" name="Rechthoek: afgeronde hoeken 85">
            <a:extLst>
              <a:ext uri="{FF2B5EF4-FFF2-40B4-BE49-F238E27FC236}">
                <a16:creationId xmlns:a16="http://schemas.microsoft.com/office/drawing/2014/main" id="{C3D7A9A1-9631-4BB3-AA99-79EB5937772D}"/>
              </a:ext>
            </a:extLst>
          </p:cNvPr>
          <p:cNvSpPr/>
          <p:nvPr/>
        </p:nvSpPr>
        <p:spPr>
          <a:xfrm>
            <a:off x="905267" y="2723088"/>
            <a:ext cx="1020710" cy="396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Maatschappelijk Vastgoed</a:t>
            </a:r>
          </a:p>
        </p:txBody>
      </p:sp>
      <p:sp>
        <p:nvSpPr>
          <p:cNvPr id="87" name="Rechthoek: afgeronde hoeken 86">
            <a:extLst>
              <a:ext uri="{FF2B5EF4-FFF2-40B4-BE49-F238E27FC236}">
                <a16:creationId xmlns:a16="http://schemas.microsoft.com/office/drawing/2014/main" id="{6AF68230-5FB2-4FFA-9313-0C8505DDED5A}"/>
              </a:ext>
            </a:extLst>
          </p:cNvPr>
          <p:cNvSpPr/>
          <p:nvPr/>
        </p:nvSpPr>
        <p:spPr>
          <a:xfrm>
            <a:off x="2005471" y="3192896"/>
            <a:ext cx="1020710" cy="396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Groene Zone: Isoleren</a:t>
            </a:r>
          </a:p>
        </p:txBody>
      </p:sp>
      <p:sp>
        <p:nvSpPr>
          <p:cNvPr id="88" name="Rechthoek: afgeronde hoeken 87">
            <a:extLst>
              <a:ext uri="{FF2B5EF4-FFF2-40B4-BE49-F238E27FC236}">
                <a16:creationId xmlns:a16="http://schemas.microsoft.com/office/drawing/2014/main" id="{B893D2A4-1CDE-4E3D-90B0-8D2F025AEC20}"/>
              </a:ext>
            </a:extLst>
          </p:cNvPr>
          <p:cNvSpPr/>
          <p:nvPr/>
        </p:nvSpPr>
        <p:spPr>
          <a:xfrm>
            <a:off x="908805" y="3191780"/>
            <a:ext cx="1020710" cy="396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Energie-armoede</a:t>
            </a:r>
          </a:p>
        </p:txBody>
      </p:sp>
      <p:sp>
        <p:nvSpPr>
          <p:cNvPr id="89" name="Rechthoek: afgeronde hoeken 88">
            <a:extLst>
              <a:ext uri="{FF2B5EF4-FFF2-40B4-BE49-F238E27FC236}">
                <a16:creationId xmlns:a16="http://schemas.microsoft.com/office/drawing/2014/main" id="{5B75A73E-EC50-434F-B9EB-443B11217E02}"/>
              </a:ext>
            </a:extLst>
          </p:cNvPr>
          <p:cNvSpPr/>
          <p:nvPr/>
        </p:nvSpPr>
        <p:spPr>
          <a:xfrm>
            <a:off x="2007035" y="2727329"/>
            <a:ext cx="1020710" cy="396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Energielabel C Kantoren</a:t>
            </a:r>
          </a:p>
        </p:txBody>
      </p: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A27CC795-DBD2-43CB-B8AA-EFA86BD54CE5}"/>
              </a:ext>
            </a:extLst>
          </p:cNvPr>
          <p:cNvSpPr/>
          <p:nvPr/>
        </p:nvSpPr>
        <p:spPr>
          <a:xfrm>
            <a:off x="3115764" y="3192896"/>
            <a:ext cx="1020710" cy="396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Groene Zone: Zonnepanelen</a:t>
            </a:r>
          </a:p>
        </p:txBody>
      </p:sp>
      <p:sp>
        <p:nvSpPr>
          <p:cNvPr id="91" name="Rechthoek: afgeronde hoeken 90">
            <a:extLst>
              <a:ext uri="{FF2B5EF4-FFF2-40B4-BE49-F238E27FC236}">
                <a16:creationId xmlns:a16="http://schemas.microsoft.com/office/drawing/2014/main" id="{889F3BC1-33C2-4C6E-A668-5450F3F7789C}"/>
              </a:ext>
            </a:extLst>
          </p:cNvPr>
          <p:cNvSpPr/>
          <p:nvPr/>
        </p:nvSpPr>
        <p:spPr>
          <a:xfrm>
            <a:off x="908805" y="3661423"/>
            <a:ext cx="1020710" cy="396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Energieloketten en Energiecoaches</a:t>
            </a:r>
          </a:p>
        </p:txBody>
      </p:sp>
      <p:sp>
        <p:nvSpPr>
          <p:cNvPr id="92" name="Rechthoek: afgeronde hoeken 91">
            <a:extLst>
              <a:ext uri="{FF2B5EF4-FFF2-40B4-BE49-F238E27FC236}">
                <a16:creationId xmlns:a16="http://schemas.microsoft.com/office/drawing/2014/main" id="{AE707C1E-BD79-4581-BE17-D5DD3743277D}"/>
              </a:ext>
            </a:extLst>
          </p:cNvPr>
          <p:cNvSpPr/>
          <p:nvPr/>
        </p:nvSpPr>
        <p:spPr>
          <a:xfrm>
            <a:off x="3115764" y="2733587"/>
            <a:ext cx="1020710" cy="396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Duurzame Communicatie Strategie</a:t>
            </a:r>
          </a:p>
        </p:txBody>
      </p:sp>
      <p:sp>
        <p:nvSpPr>
          <p:cNvPr id="93" name="Rechthoek: afgeronde hoeken 92">
            <a:extLst>
              <a:ext uri="{FF2B5EF4-FFF2-40B4-BE49-F238E27FC236}">
                <a16:creationId xmlns:a16="http://schemas.microsoft.com/office/drawing/2014/main" id="{4BE608E2-94A8-437F-9829-444B58616A01}"/>
              </a:ext>
            </a:extLst>
          </p:cNvPr>
          <p:cNvSpPr/>
          <p:nvPr/>
        </p:nvSpPr>
        <p:spPr>
          <a:xfrm>
            <a:off x="2005471" y="3661423"/>
            <a:ext cx="1020710" cy="396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Green Deal Zorg</a:t>
            </a:r>
          </a:p>
        </p:txBody>
      </p:sp>
      <p:sp>
        <p:nvSpPr>
          <p:cNvPr id="94" name="Rechthoek: afgeronde hoeken 93">
            <a:extLst>
              <a:ext uri="{FF2B5EF4-FFF2-40B4-BE49-F238E27FC236}">
                <a16:creationId xmlns:a16="http://schemas.microsoft.com/office/drawing/2014/main" id="{0E4AFD09-F10E-4D8C-A6DB-33F044E2DA7A}"/>
              </a:ext>
            </a:extLst>
          </p:cNvPr>
          <p:cNvSpPr/>
          <p:nvPr/>
        </p:nvSpPr>
        <p:spPr>
          <a:xfrm>
            <a:off x="2005834" y="4944163"/>
            <a:ext cx="1020710" cy="3966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No-</a:t>
            </a:r>
            <a:r>
              <a:rPr lang="nl-NL" sz="800" b="1" dirty="0" err="1">
                <a:solidFill>
                  <a:schemeClr val="tx1"/>
                </a:solidFill>
              </a:rPr>
              <a:t>Regret</a:t>
            </a:r>
            <a:r>
              <a:rPr lang="nl-NL" sz="800" b="1" dirty="0">
                <a:solidFill>
                  <a:schemeClr val="tx1"/>
                </a:solidFill>
              </a:rPr>
              <a:t> Maatregelen</a:t>
            </a:r>
          </a:p>
        </p:txBody>
      </p:sp>
      <p:sp>
        <p:nvSpPr>
          <p:cNvPr id="95" name="Rechthoek: afgeronde hoeken 94">
            <a:extLst>
              <a:ext uri="{FF2B5EF4-FFF2-40B4-BE49-F238E27FC236}">
                <a16:creationId xmlns:a16="http://schemas.microsoft.com/office/drawing/2014/main" id="{9CB897E4-FBF8-466E-A5CF-73030FCB429D}"/>
              </a:ext>
            </a:extLst>
          </p:cNvPr>
          <p:cNvSpPr/>
          <p:nvPr/>
        </p:nvSpPr>
        <p:spPr>
          <a:xfrm>
            <a:off x="8863378" y="4961057"/>
            <a:ext cx="1020710" cy="3966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Beslishulp Grootschalige Opwek Zon</a:t>
            </a:r>
          </a:p>
        </p:txBody>
      </p:sp>
      <p:sp>
        <p:nvSpPr>
          <p:cNvPr id="96" name="Rechthoek: afgeronde hoeken 95">
            <a:extLst>
              <a:ext uri="{FF2B5EF4-FFF2-40B4-BE49-F238E27FC236}">
                <a16:creationId xmlns:a16="http://schemas.microsoft.com/office/drawing/2014/main" id="{44271CDE-5ED1-4220-8BC5-6EE6C45A34B6}"/>
              </a:ext>
            </a:extLst>
          </p:cNvPr>
          <p:cNvSpPr/>
          <p:nvPr/>
        </p:nvSpPr>
        <p:spPr>
          <a:xfrm>
            <a:off x="3109457" y="4461797"/>
            <a:ext cx="1020710" cy="3966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Programmeren en Prioriteren SGE</a:t>
            </a:r>
          </a:p>
        </p:txBody>
      </p:sp>
      <p:sp>
        <p:nvSpPr>
          <p:cNvPr id="97" name="Rechthoek: afgeronde hoeken 96">
            <a:extLst>
              <a:ext uri="{FF2B5EF4-FFF2-40B4-BE49-F238E27FC236}">
                <a16:creationId xmlns:a16="http://schemas.microsoft.com/office/drawing/2014/main" id="{C582D9DB-9170-4428-B188-E20FB5DD8E08}"/>
              </a:ext>
            </a:extLst>
          </p:cNvPr>
          <p:cNvSpPr/>
          <p:nvPr/>
        </p:nvSpPr>
        <p:spPr>
          <a:xfrm>
            <a:off x="905267" y="4483078"/>
            <a:ext cx="1020710" cy="3966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Ontwikkeling Zoekgebieden</a:t>
            </a:r>
          </a:p>
        </p:txBody>
      </p:sp>
      <p:sp>
        <p:nvSpPr>
          <p:cNvPr id="98" name="Rechthoek: afgeronde hoeken 97">
            <a:extLst>
              <a:ext uri="{FF2B5EF4-FFF2-40B4-BE49-F238E27FC236}">
                <a16:creationId xmlns:a16="http://schemas.microsoft.com/office/drawing/2014/main" id="{2C28E62F-A29A-4F4B-BD26-8193E10686DB}"/>
              </a:ext>
            </a:extLst>
          </p:cNvPr>
          <p:cNvSpPr/>
          <p:nvPr/>
        </p:nvSpPr>
        <p:spPr>
          <a:xfrm>
            <a:off x="2009341" y="4475758"/>
            <a:ext cx="1020710" cy="3966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Energielandschap De Kempen</a:t>
            </a:r>
          </a:p>
        </p:txBody>
      </p:sp>
      <p:sp>
        <p:nvSpPr>
          <p:cNvPr id="99" name="Rechthoek: afgeronde hoeken 98">
            <a:extLst>
              <a:ext uri="{FF2B5EF4-FFF2-40B4-BE49-F238E27FC236}">
                <a16:creationId xmlns:a16="http://schemas.microsoft.com/office/drawing/2014/main" id="{AA511443-125E-4DA6-ABE1-AA5A009D9B0F}"/>
              </a:ext>
            </a:extLst>
          </p:cNvPr>
          <p:cNvSpPr/>
          <p:nvPr/>
        </p:nvSpPr>
        <p:spPr>
          <a:xfrm>
            <a:off x="8889000" y="999802"/>
            <a:ext cx="1020710" cy="3966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Afwegingskader Bovenlokale Bronnen</a:t>
            </a:r>
          </a:p>
        </p:txBody>
      </p:sp>
      <p:sp>
        <p:nvSpPr>
          <p:cNvPr id="100" name="Rechthoek: afgeronde hoeken 99">
            <a:extLst>
              <a:ext uri="{FF2B5EF4-FFF2-40B4-BE49-F238E27FC236}">
                <a16:creationId xmlns:a16="http://schemas.microsoft.com/office/drawing/2014/main" id="{87624C8C-9DB2-4B3F-B22C-03032BC82701}"/>
              </a:ext>
            </a:extLst>
          </p:cNvPr>
          <p:cNvSpPr/>
          <p:nvPr/>
        </p:nvSpPr>
        <p:spPr>
          <a:xfrm>
            <a:off x="5809919" y="980508"/>
            <a:ext cx="1020710" cy="3966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Online Platform Warmte</a:t>
            </a:r>
          </a:p>
        </p:txBody>
      </p:sp>
      <p:sp>
        <p:nvSpPr>
          <p:cNvPr id="101" name="Rechthoek: afgeronde hoeken 100">
            <a:extLst>
              <a:ext uri="{FF2B5EF4-FFF2-40B4-BE49-F238E27FC236}">
                <a16:creationId xmlns:a16="http://schemas.microsoft.com/office/drawing/2014/main" id="{C1EDF8F2-E3FC-4234-B46D-DA736851CCD4}"/>
              </a:ext>
            </a:extLst>
          </p:cNvPr>
          <p:cNvSpPr/>
          <p:nvPr/>
        </p:nvSpPr>
        <p:spPr>
          <a:xfrm>
            <a:off x="5809919" y="1432583"/>
            <a:ext cx="1020710" cy="3966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Kennis- en Leeragenda</a:t>
            </a:r>
          </a:p>
        </p:txBody>
      </p:sp>
      <p:sp>
        <p:nvSpPr>
          <p:cNvPr id="102" name="Rechthoek: afgeronde hoeken 101">
            <a:extLst>
              <a:ext uri="{FF2B5EF4-FFF2-40B4-BE49-F238E27FC236}">
                <a16:creationId xmlns:a16="http://schemas.microsoft.com/office/drawing/2014/main" id="{69EB014C-D1D2-48F0-B45B-F92765028360}"/>
              </a:ext>
            </a:extLst>
          </p:cNvPr>
          <p:cNvSpPr/>
          <p:nvPr/>
        </p:nvSpPr>
        <p:spPr>
          <a:xfrm>
            <a:off x="5809919" y="1886319"/>
            <a:ext cx="1020710" cy="3966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Monitoring</a:t>
            </a:r>
          </a:p>
        </p:txBody>
      </p:sp>
      <p:sp>
        <p:nvSpPr>
          <p:cNvPr id="103" name="Rechthoek: afgeronde hoeken 102">
            <a:extLst>
              <a:ext uri="{FF2B5EF4-FFF2-40B4-BE49-F238E27FC236}">
                <a16:creationId xmlns:a16="http://schemas.microsoft.com/office/drawing/2014/main" id="{3A86D0A2-FB94-43B4-93F6-BEB7586ED673}"/>
              </a:ext>
            </a:extLst>
          </p:cNvPr>
          <p:cNvSpPr/>
          <p:nvPr/>
        </p:nvSpPr>
        <p:spPr>
          <a:xfrm>
            <a:off x="8906758" y="2726143"/>
            <a:ext cx="1020710" cy="396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Kwantitatieve Ambitie en Doelen </a:t>
            </a:r>
          </a:p>
        </p:txBody>
      </p:sp>
      <p:sp>
        <p:nvSpPr>
          <p:cNvPr id="104" name="Rechthoek: afgeronde hoeken 103">
            <a:extLst>
              <a:ext uri="{FF2B5EF4-FFF2-40B4-BE49-F238E27FC236}">
                <a16:creationId xmlns:a16="http://schemas.microsoft.com/office/drawing/2014/main" id="{725D20B6-4386-4621-BB76-49FD8250A411}"/>
              </a:ext>
            </a:extLst>
          </p:cNvPr>
          <p:cNvSpPr/>
          <p:nvPr/>
        </p:nvSpPr>
        <p:spPr>
          <a:xfrm>
            <a:off x="8906758" y="3186157"/>
            <a:ext cx="1020710" cy="396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Versterking </a:t>
            </a:r>
            <a:r>
              <a:rPr lang="nl-NL" sz="800" b="1" dirty="0" err="1">
                <a:solidFill>
                  <a:schemeClr val="tx1"/>
                </a:solidFill>
              </a:rPr>
              <a:t>LEC’s</a:t>
            </a:r>
            <a:endParaRPr lang="nl-NL" sz="800" b="1" dirty="0">
              <a:solidFill>
                <a:schemeClr val="tx1"/>
              </a:solidFill>
            </a:endParaRPr>
          </a:p>
        </p:txBody>
      </p:sp>
      <p:sp>
        <p:nvSpPr>
          <p:cNvPr id="105" name="Rechthoek: afgeronde hoeken 104">
            <a:extLst>
              <a:ext uri="{FF2B5EF4-FFF2-40B4-BE49-F238E27FC236}">
                <a16:creationId xmlns:a16="http://schemas.microsoft.com/office/drawing/2014/main" id="{BBEDA1B9-7AE3-4DAE-8658-09261F7A4A56}"/>
              </a:ext>
            </a:extLst>
          </p:cNvPr>
          <p:cNvSpPr/>
          <p:nvPr/>
        </p:nvSpPr>
        <p:spPr>
          <a:xfrm>
            <a:off x="10003826" y="3184574"/>
            <a:ext cx="1020710" cy="396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Samenwerking </a:t>
            </a:r>
            <a:r>
              <a:rPr lang="nl-NL" sz="800" b="1" dirty="0" err="1">
                <a:solidFill>
                  <a:schemeClr val="tx1"/>
                </a:solidFill>
              </a:rPr>
              <a:t>Woco’s</a:t>
            </a:r>
            <a:endParaRPr lang="nl-NL" sz="800" b="1" dirty="0">
              <a:solidFill>
                <a:schemeClr val="tx1"/>
              </a:solidFill>
            </a:endParaRPr>
          </a:p>
        </p:txBody>
      </p:sp>
      <p:sp>
        <p:nvSpPr>
          <p:cNvPr id="106" name="Rechthoek: afgeronde hoeken 105">
            <a:extLst>
              <a:ext uri="{FF2B5EF4-FFF2-40B4-BE49-F238E27FC236}">
                <a16:creationId xmlns:a16="http://schemas.microsoft.com/office/drawing/2014/main" id="{8F87D3DE-DB15-4143-A26F-7CF3FBE1321E}"/>
              </a:ext>
            </a:extLst>
          </p:cNvPr>
          <p:cNvSpPr/>
          <p:nvPr/>
        </p:nvSpPr>
        <p:spPr>
          <a:xfrm>
            <a:off x="5805376" y="3208152"/>
            <a:ext cx="1020710" cy="396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Monitoring</a:t>
            </a:r>
          </a:p>
        </p:txBody>
      </p:sp>
      <p:sp>
        <p:nvSpPr>
          <p:cNvPr id="107" name="Rechthoek: afgeronde hoeken 106">
            <a:extLst>
              <a:ext uri="{FF2B5EF4-FFF2-40B4-BE49-F238E27FC236}">
                <a16:creationId xmlns:a16="http://schemas.microsoft.com/office/drawing/2014/main" id="{8B6A7893-01E5-4158-8742-5CFCFD458E39}"/>
              </a:ext>
            </a:extLst>
          </p:cNvPr>
          <p:cNvSpPr/>
          <p:nvPr/>
        </p:nvSpPr>
        <p:spPr>
          <a:xfrm>
            <a:off x="7770888" y="4961057"/>
            <a:ext cx="1020710" cy="3966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Programmeren en Prioriteren</a:t>
            </a:r>
          </a:p>
        </p:txBody>
      </p:sp>
      <p:sp>
        <p:nvSpPr>
          <p:cNvPr id="108" name="Rechthoek: afgeronde hoeken 107">
            <a:extLst>
              <a:ext uri="{FF2B5EF4-FFF2-40B4-BE49-F238E27FC236}">
                <a16:creationId xmlns:a16="http://schemas.microsoft.com/office/drawing/2014/main" id="{48D92D34-EF85-4926-9FE5-8015CE5D608D}"/>
              </a:ext>
            </a:extLst>
          </p:cNvPr>
          <p:cNvSpPr/>
          <p:nvPr/>
        </p:nvSpPr>
        <p:spPr>
          <a:xfrm>
            <a:off x="5780092" y="4930061"/>
            <a:ext cx="1020710" cy="3966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Monitoring</a:t>
            </a:r>
          </a:p>
        </p:txBody>
      </p:sp>
      <p:sp>
        <p:nvSpPr>
          <p:cNvPr id="110" name="Tekstvak 109">
            <a:extLst>
              <a:ext uri="{FF2B5EF4-FFF2-40B4-BE49-F238E27FC236}">
                <a16:creationId xmlns:a16="http://schemas.microsoft.com/office/drawing/2014/main" id="{1F97099A-9827-48BF-8F62-0FDE1B922369}"/>
              </a:ext>
            </a:extLst>
          </p:cNvPr>
          <p:cNvSpPr txBox="1"/>
          <p:nvPr/>
        </p:nvSpPr>
        <p:spPr>
          <a:xfrm>
            <a:off x="4712291" y="554082"/>
            <a:ext cx="15311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Basis: werkgroep monitoring</a:t>
            </a:r>
          </a:p>
        </p:txBody>
      </p:sp>
      <p:sp>
        <p:nvSpPr>
          <p:cNvPr id="111" name="Rechthoek: afgeronde hoeken 110">
            <a:extLst>
              <a:ext uri="{FF2B5EF4-FFF2-40B4-BE49-F238E27FC236}">
                <a16:creationId xmlns:a16="http://schemas.microsoft.com/office/drawing/2014/main" id="{D2794326-1469-45C3-B69D-CCA3DD96B7F9}"/>
              </a:ext>
            </a:extLst>
          </p:cNvPr>
          <p:cNvSpPr/>
          <p:nvPr/>
        </p:nvSpPr>
        <p:spPr>
          <a:xfrm>
            <a:off x="5805376" y="2737829"/>
            <a:ext cx="1020710" cy="396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Kennis- en Leeragenda</a:t>
            </a:r>
          </a:p>
        </p:txBody>
      </p:sp>
      <p:sp>
        <p:nvSpPr>
          <p:cNvPr id="112" name="Rechthoek: afgeronde hoeken 111">
            <a:extLst>
              <a:ext uri="{FF2B5EF4-FFF2-40B4-BE49-F238E27FC236}">
                <a16:creationId xmlns:a16="http://schemas.microsoft.com/office/drawing/2014/main" id="{B634DE5B-9041-47A0-B83F-298CD662D0DB}"/>
              </a:ext>
            </a:extLst>
          </p:cNvPr>
          <p:cNvSpPr/>
          <p:nvPr/>
        </p:nvSpPr>
        <p:spPr>
          <a:xfrm>
            <a:off x="5775432" y="4472523"/>
            <a:ext cx="1020710" cy="3966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Kennis- en Leeragenda</a:t>
            </a:r>
          </a:p>
        </p:txBody>
      </p:sp>
      <p:sp>
        <p:nvSpPr>
          <p:cNvPr id="113" name="Rechthoek: afgeronde hoeken 112">
            <a:extLst>
              <a:ext uri="{FF2B5EF4-FFF2-40B4-BE49-F238E27FC236}">
                <a16:creationId xmlns:a16="http://schemas.microsoft.com/office/drawing/2014/main" id="{55B9A495-A30A-4129-8255-0CB48C350FF3}"/>
              </a:ext>
            </a:extLst>
          </p:cNvPr>
          <p:cNvSpPr/>
          <p:nvPr/>
        </p:nvSpPr>
        <p:spPr>
          <a:xfrm>
            <a:off x="902918" y="4948442"/>
            <a:ext cx="1020710" cy="3966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Taskforce </a:t>
            </a:r>
            <a:r>
              <a:rPr lang="nl-NL" sz="800" b="1" dirty="0" err="1">
                <a:solidFill>
                  <a:schemeClr val="tx1"/>
                </a:solidFill>
              </a:rPr>
              <a:t>Afnameschaarste</a:t>
            </a:r>
            <a:endParaRPr lang="nl-NL" sz="800" b="1" dirty="0">
              <a:solidFill>
                <a:schemeClr val="tx1"/>
              </a:solidFill>
            </a:endParaRPr>
          </a:p>
        </p:txBody>
      </p:sp>
      <p:sp>
        <p:nvSpPr>
          <p:cNvPr id="114" name="Rechthoek: afgeronde hoeken 113">
            <a:extLst>
              <a:ext uri="{FF2B5EF4-FFF2-40B4-BE49-F238E27FC236}">
                <a16:creationId xmlns:a16="http://schemas.microsoft.com/office/drawing/2014/main" id="{19CA68C9-D64F-42DF-83E1-33134B64EACD}"/>
              </a:ext>
            </a:extLst>
          </p:cNvPr>
          <p:cNvSpPr/>
          <p:nvPr/>
        </p:nvSpPr>
        <p:spPr>
          <a:xfrm>
            <a:off x="10616118" y="801455"/>
            <a:ext cx="1020710" cy="39669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Onderwijs en Arbeidsmarkt</a:t>
            </a:r>
          </a:p>
        </p:txBody>
      </p:sp>
      <p:sp>
        <p:nvSpPr>
          <p:cNvPr id="115" name="Rechthoek: afgeronde hoeken 114">
            <a:extLst>
              <a:ext uri="{FF2B5EF4-FFF2-40B4-BE49-F238E27FC236}">
                <a16:creationId xmlns:a16="http://schemas.microsoft.com/office/drawing/2014/main" id="{DFBC2D4D-F798-4AF5-AFE3-31CD45BB0495}"/>
              </a:ext>
            </a:extLst>
          </p:cNvPr>
          <p:cNvSpPr/>
          <p:nvPr/>
        </p:nvSpPr>
        <p:spPr>
          <a:xfrm>
            <a:off x="10616118" y="330980"/>
            <a:ext cx="1020710" cy="39669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Stappenplan Innovatie</a:t>
            </a:r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D7A7FCAE-C9D4-4925-8600-8656D68AAA4A}"/>
              </a:ext>
            </a:extLst>
          </p:cNvPr>
          <p:cNvSpPr/>
          <p:nvPr/>
        </p:nvSpPr>
        <p:spPr>
          <a:xfrm>
            <a:off x="4843138" y="789273"/>
            <a:ext cx="2835775" cy="609898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ijdelijke aanduiding voor inhoud 2">
            <a:extLst>
              <a:ext uri="{FF2B5EF4-FFF2-40B4-BE49-F238E27FC236}">
                <a16:creationId xmlns:a16="http://schemas.microsoft.com/office/drawing/2014/main" id="{4987F2C6-3B82-4CF6-86DB-8951EE1643D0}"/>
              </a:ext>
            </a:extLst>
          </p:cNvPr>
          <p:cNvSpPr txBox="1">
            <a:spLocks/>
          </p:cNvSpPr>
          <p:nvPr/>
        </p:nvSpPr>
        <p:spPr>
          <a:xfrm>
            <a:off x="740856" y="4184522"/>
            <a:ext cx="2683329" cy="2816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10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hema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nl-NL" sz="1100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nergiesysteem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hthoek: afgeronde hoeken 55">
            <a:extLst>
              <a:ext uri="{FF2B5EF4-FFF2-40B4-BE49-F238E27FC236}">
                <a16:creationId xmlns:a16="http://schemas.microsoft.com/office/drawing/2014/main" id="{70F201DA-071E-46EB-964A-00C39132209E}"/>
              </a:ext>
            </a:extLst>
          </p:cNvPr>
          <p:cNvSpPr/>
          <p:nvPr/>
        </p:nvSpPr>
        <p:spPr>
          <a:xfrm>
            <a:off x="5775432" y="6463219"/>
            <a:ext cx="1020710" cy="39669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Monitoring</a:t>
            </a:r>
          </a:p>
        </p:txBody>
      </p:sp>
      <p:sp>
        <p:nvSpPr>
          <p:cNvPr id="59" name="Rechthoek: afgeronde hoeken 58">
            <a:extLst>
              <a:ext uri="{FF2B5EF4-FFF2-40B4-BE49-F238E27FC236}">
                <a16:creationId xmlns:a16="http://schemas.microsoft.com/office/drawing/2014/main" id="{A759E6C0-DAFF-4151-B53E-66CE9691FB4B}"/>
              </a:ext>
            </a:extLst>
          </p:cNvPr>
          <p:cNvSpPr/>
          <p:nvPr/>
        </p:nvSpPr>
        <p:spPr>
          <a:xfrm>
            <a:off x="5770772" y="6014070"/>
            <a:ext cx="1020710" cy="39669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Kennis- en Leeragenda</a:t>
            </a:r>
          </a:p>
        </p:txBody>
      </p:sp>
      <p:sp>
        <p:nvSpPr>
          <p:cNvPr id="60" name="Rechthoek: afgeronde hoeken 59">
            <a:extLst>
              <a:ext uri="{FF2B5EF4-FFF2-40B4-BE49-F238E27FC236}">
                <a16:creationId xmlns:a16="http://schemas.microsoft.com/office/drawing/2014/main" id="{90273CBA-627F-4D87-B33E-E68C42F5BAED}"/>
              </a:ext>
            </a:extLst>
          </p:cNvPr>
          <p:cNvSpPr/>
          <p:nvPr/>
        </p:nvSpPr>
        <p:spPr>
          <a:xfrm>
            <a:off x="7778968" y="6021336"/>
            <a:ext cx="1020710" cy="39669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Verkenning Ontwikkelfonds</a:t>
            </a:r>
          </a:p>
        </p:txBody>
      </p:sp>
      <p:sp>
        <p:nvSpPr>
          <p:cNvPr id="61" name="Rechthoek: afgeronde hoeken 60">
            <a:extLst>
              <a:ext uri="{FF2B5EF4-FFF2-40B4-BE49-F238E27FC236}">
                <a16:creationId xmlns:a16="http://schemas.microsoft.com/office/drawing/2014/main" id="{C8590853-1D3C-48A2-90E1-358092827401}"/>
              </a:ext>
            </a:extLst>
          </p:cNvPr>
          <p:cNvSpPr/>
          <p:nvPr/>
        </p:nvSpPr>
        <p:spPr>
          <a:xfrm>
            <a:off x="8883574" y="6021336"/>
            <a:ext cx="1020710" cy="39669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Ontwikkel</a:t>
            </a:r>
          </a:p>
          <a:p>
            <a:pPr algn="ctr"/>
            <a:r>
              <a:rPr lang="nl-NL" sz="800" b="1" dirty="0">
                <a:solidFill>
                  <a:schemeClr val="tx1"/>
                </a:solidFill>
              </a:rPr>
              <a:t>Organisatie</a:t>
            </a:r>
          </a:p>
        </p:txBody>
      </p:sp>
      <p:sp>
        <p:nvSpPr>
          <p:cNvPr id="62" name="Rechthoek: afgeronde hoeken 61">
            <a:extLst>
              <a:ext uri="{FF2B5EF4-FFF2-40B4-BE49-F238E27FC236}">
                <a16:creationId xmlns:a16="http://schemas.microsoft.com/office/drawing/2014/main" id="{01EFDF20-E345-4E41-B9B4-2D230D189545}"/>
              </a:ext>
            </a:extLst>
          </p:cNvPr>
          <p:cNvSpPr/>
          <p:nvPr/>
        </p:nvSpPr>
        <p:spPr>
          <a:xfrm>
            <a:off x="9988180" y="6021336"/>
            <a:ext cx="1020710" cy="39669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Handleiding Participatie en Eigendom</a:t>
            </a:r>
          </a:p>
        </p:txBody>
      </p:sp>
      <p:sp>
        <p:nvSpPr>
          <p:cNvPr id="63" name="Rechthoek: afgeronde hoeken 62">
            <a:extLst>
              <a:ext uri="{FF2B5EF4-FFF2-40B4-BE49-F238E27FC236}">
                <a16:creationId xmlns:a16="http://schemas.microsoft.com/office/drawing/2014/main" id="{3D4EFD20-75E9-4725-9040-B99E402B1823}"/>
              </a:ext>
            </a:extLst>
          </p:cNvPr>
          <p:cNvSpPr/>
          <p:nvPr/>
        </p:nvSpPr>
        <p:spPr>
          <a:xfrm>
            <a:off x="9952827" y="4948442"/>
            <a:ext cx="1020710" cy="3966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Herijking Zoekgebieden</a:t>
            </a:r>
          </a:p>
        </p:txBody>
      </p:sp>
      <p:sp>
        <p:nvSpPr>
          <p:cNvPr id="64" name="Rechthoek: afgeronde hoeken 63">
            <a:extLst>
              <a:ext uri="{FF2B5EF4-FFF2-40B4-BE49-F238E27FC236}">
                <a16:creationId xmlns:a16="http://schemas.microsoft.com/office/drawing/2014/main" id="{4D1DE517-66E3-43F9-8D55-E63417CD41E3}"/>
              </a:ext>
            </a:extLst>
          </p:cNvPr>
          <p:cNvSpPr/>
          <p:nvPr/>
        </p:nvSpPr>
        <p:spPr>
          <a:xfrm>
            <a:off x="8863378" y="4503795"/>
            <a:ext cx="1020710" cy="3966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Energiesysteem van de Toekomst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825E09F8-5DA2-4875-BA60-04F75201CF5C}"/>
              </a:ext>
            </a:extLst>
          </p:cNvPr>
          <p:cNvSpPr txBox="1"/>
          <p:nvPr/>
        </p:nvSpPr>
        <p:spPr>
          <a:xfrm>
            <a:off x="9216120" y="6621571"/>
            <a:ext cx="21852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Basis: werkgroep </a:t>
            </a:r>
            <a:r>
              <a:rPr lang="nl-NL" sz="900" dirty="0">
                <a:solidFill>
                  <a:prstClr val="black"/>
                </a:solidFill>
                <a:latin typeface="Calibri" panose="020F0502020204030204"/>
              </a:rPr>
              <a:t>participatie en eigendom</a:t>
            </a:r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hthoek: afgeronde hoeken 66">
            <a:extLst>
              <a:ext uri="{FF2B5EF4-FFF2-40B4-BE49-F238E27FC236}">
                <a16:creationId xmlns:a16="http://schemas.microsoft.com/office/drawing/2014/main" id="{6FCED024-5964-425C-B317-9730E95042D5}"/>
              </a:ext>
            </a:extLst>
          </p:cNvPr>
          <p:cNvSpPr/>
          <p:nvPr/>
        </p:nvSpPr>
        <p:spPr>
          <a:xfrm>
            <a:off x="10616118" y="1265889"/>
            <a:ext cx="1020710" cy="39669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Communicatie</a:t>
            </a:r>
          </a:p>
        </p:txBody>
      </p:sp>
      <p:sp>
        <p:nvSpPr>
          <p:cNvPr id="58" name="Rechthoek: afgeronde hoeken 57">
            <a:extLst>
              <a:ext uri="{FF2B5EF4-FFF2-40B4-BE49-F238E27FC236}">
                <a16:creationId xmlns:a16="http://schemas.microsoft.com/office/drawing/2014/main" id="{5201D47D-DB52-4B44-BA3B-A7E6F274BE26}"/>
              </a:ext>
            </a:extLst>
          </p:cNvPr>
          <p:cNvSpPr/>
          <p:nvPr/>
        </p:nvSpPr>
        <p:spPr>
          <a:xfrm>
            <a:off x="6847230" y="528433"/>
            <a:ext cx="1020710" cy="396694"/>
          </a:xfrm>
          <a:prstGeom prst="round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Monitoring Systeem</a:t>
            </a:r>
          </a:p>
        </p:txBody>
      </p:sp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382F3323-91B4-4F4D-9358-EBD71594AABD}"/>
              </a:ext>
            </a:extLst>
          </p:cNvPr>
          <p:cNvCxnSpPr>
            <a:cxnSpLocks/>
          </p:cNvCxnSpPr>
          <p:nvPr/>
        </p:nvCxnSpPr>
        <p:spPr>
          <a:xfrm>
            <a:off x="2414854" y="2550378"/>
            <a:ext cx="756571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Rechte verbindingslijn met pijl 67">
            <a:extLst>
              <a:ext uri="{FF2B5EF4-FFF2-40B4-BE49-F238E27FC236}">
                <a16:creationId xmlns:a16="http://schemas.microsoft.com/office/drawing/2014/main" id="{17320203-C71F-45C8-8C7A-59FFED6777ED}"/>
              </a:ext>
            </a:extLst>
          </p:cNvPr>
          <p:cNvCxnSpPr>
            <a:cxnSpLocks/>
          </p:cNvCxnSpPr>
          <p:nvPr/>
        </p:nvCxnSpPr>
        <p:spPr>
          <a:xfrm flipH="1" flipV="1">
            <a:off x="2428545" y="4290482"/>
            <a:ext cx="7480797" cy="164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hthoek: afgeronde hoeken 68">
            <a:extLst>
              <a:ext uri="{FF2B5EF4-FFF2-40B4-BE49-F238E27FC236}">
                <a16:creationId xmlns:a16="http://schemas.microsoft.com/office/drawing/2014/main" id="{153C8ABB-DE46-459E-A731-F8CC6519A34E}"/>
              </a:ext>
            </a:extLst>
          </p:cNvPr>
          <p:cNvSpPr/>
          <p:nvPr/>
        </p:nvSpPr>
        <p:spPr>
          <a:xfrm>
            <a:off x="3109457" y="3661423"/>
            <a:ext cx="1020710" cy="396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Duurzaamheids-pact Eindhoven</a:t>
            </a:r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A4367AC2-A481-4A0C-B295-858A6874A1C3}"/>
              </a:ext>
            </a:extLst>
          </p:cNvPr>
          <p:cNvSpPr/>
          <p:nvPr/>
        </p:nvSpPr>
        <p:spPr>
          <a:xfrm rot="16200000">
            <a:off x="-2884290" y="2893730"/>
            <a:ext cx="6027422" cy="239962"/>
          </a:xfrm>
          <a:prstGeom prst="rect">
            <a:avLst/>
          </a:prstGeom>
          <a:solidFill>
            <a:srgbClr val="A8D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NL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Inhoud samenwerking regionale energiestrategie 2022-2023</a:t>
            </a:r>
          </a:p>
        </p:txBody>
      </p:sp>
    </p:spTree>
    <p:extLst>
      <p:ext uri="{BB962C8B-B14F-4D97-AF65-F5344CB8AC3E}">
        <p14:creationId xmlns:p14="http://schemas.microsoft.com/office/powerpoint/2010/main" val="1025283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F52E44-6941-45E6-8FF7-86C36632C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Besparing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B4C58C7-DF3A-0685-3AA4-860E34D2E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086416"/>
            <a:ext cx="10801350" cy="4827022"/>
          </a:xfrm>
        </p:spPr>
        <p:txBody>
          <a:bodyPr/>
          <a:lstStyle/>
          <a:p>
            <a:pPr algn="l"/>
            <a:endParaRPr lang="nl-NL" sz="1800" b="0" i="0" u="none" strike="noStrike" baseline="0" dirty="0">
              <a:solidFill>
                <a:srgbClr val="000000"/>
              </a:solidFill>
              <a:latin typeface="Roboto Slab"/>
            </a:endParaRPr>
          </a:p>
          <a:p>
            <a:pPr algn="l"/>
            <a:r>
              <a:rPr lang="nl-NL" sz="1800" b="1" i="0" u="none" strike="noStrike" baseline="0" dirty="0">
                <a:solidFill>
                  <a:srgbClr val="7BC6C1"/>
                </a:solidFill>
                <a:latin typeface="Roboto Slab"/>
              </a:rPr>
              <a:t>Ambitie </a:t>
            </a:r>
            <a:endParaRPr lang="nl-NL" sz="1800" b="0" i="0" u="none" strike="noStrike" baseline="0" dirty="0">
              <a:solidFill>
                <a:srgbClr val="7BC6C1"/>
              </a:solidFill>
              <a:latin typeface="Roboto Slab"/>
            </a:endParaRPr>
          </a:p>
          <a:p>
            <a:pPr algn="l"/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Reductie CO2-uitstoot door besparing op en verduurzaming van energieverbruik door bewoners, bedrijven en gemeenten (versneld) duurzaam in beweging te krijgen. </a:t>
            </a:r>
          </a:p>
          <a:p>
            <a:pPr algn="l"/>
            <a:endParaRPr lang="nl-NL" sz="1800" b="1" i="0" u="none" strike="noStrike" baseline="0" dirty="0">
              <a:solidFill>
                <a:srgbClr val="7BC6C1"/>
              </a:solidFill>
              <a:latin typeface="Roboto Slab"/>
            </a:endParaRPr>
          </a:p>
          <a:p>
            <a:pPr algn="l"/>
            <a:r>
              <a:rPr lang="nl-NL" sz="1800" b="1" i="0" u="none" strike="noStrike" baseline="0" dirty="0">
                <a:solidFill>
                  <a:srgbClr val="7BC6C1"/>
                </a:solidFill>
                <a:latin typeface="Roboto Slab"/>
              </a:rPr>
              <a:t>Waarom? </a:t>
            </a:r>
            <a:endParaRPr lang="nl-NL" sz="1800" b="0" i="0" u="none" strike="noStrike" baseline="0" dirty="0">
              <a:solidFill>
                <a:srgbClr val="7BC6C1"/>
              </a:solidFill>
              <a:latin typeface="Roboto Slab"/>
            </a:endParaRPr>
          </a:p>
          <a:p>
            <a:pPr algn="l"/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Wat je niet verbruikt hoef je ook niet op te wekken (Trias Energetica) </a:t>
            </a:r>
          </a:p>
          <a:p>
            <a:pPr algn="l"/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‘Laaghangend fruit’ (snelle CO2 reductie mogelijk) </a:t>
            </a:r>
          </a:p>
          <a:p>
            <a:pPr algn="l"/>
            <a:endParaRPr lang="nl-NL" sz="1800" b="0" i="0" u="none" strike="noStrike" baseline="0" dirty="0">
              <a:solidFill>
                <a:srgbClr val="000000"/>
              </a:solidFill>
              <a:latin typeface="Roboto Slab Medium"/>
            </a:endParaRPr>
          </a:p>
          <a:p>
            <a:pPr algn="l"/>
            <a:r>
              <a:rPr lang="nl-NL" sz="1800" b="1" i="0" u="none" strike="noStrike" baseline="0" dirty="0">
                <a:solidFill>
                  <a:srgbClr val="7BC6C1"/>
                </a:solidFill>
                <a:latin typeface="Roboto Slab"/>
              </a:rPr>
              <a:t>Nodig </a:t>
            </a:r>
            <a:endParaRPr lang="nl-NL" sz="1800" b="0" i="0" u="none" strike="noStrike" baseline="0" dirty="0">
              <a:solidFill>
                <a:srgbClr val="7BC6C1"/>
              </a:solidFill>
              <a:latin typeface="Roboto Slab"/>
            </a:endParaRPr>
          </a:p>
          <a:p>
            <a:pPr algn="l"/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Samen werken aan: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Creëren van bewustwording (urgentie)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Activatie door bieden van handelingsperspectief door goed te informeren </a:t>
            </a:r>
            <a:b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</a:b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(kennis delen) en obstakels weg te nemen (ontzorgen).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020E7749-FB76-6F1B-F08A-5D72C6821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248" y="2466254"/>
            <a:ext cx="3125780" cy="293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54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F52E44-6941-45E6-8FF7-86C36632C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Besparing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B26CE71-8301-1130-6D09-CEE662F86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013988"/>
            <a:ext cx="10801350" cy="4899449"/>
          </a:xfrm>
        </p:spPr>
        <p:txBody>
          <a:bodyPr/>
          <a:lstStyle/>
          <a:p>
            <a:pPr algn="l"/>
            <a:r>
              <a:rPr lang="nl-NL" sz="1800" b="1" i="0" u="none" strike="noStrike" baseline="0" dirty="0">
                <a:solidFill>
                  <a:srgbClr val="7BC6C1"/>
                </a:solidFill>
                <a:latin typeface="Roboto Slab"/>
              </a:rPr>
              <a:t>Bewoners </a:t>
            </a:r>
            <a:endParaRPr lang="nl-NL" sz="1800" b="0" i="0" u="none" strike="noStrike" baseline="0" dirty="0">
              <a:solidFill>
                <a:srgbClr val="7BC6C1"/>
              </a:solidFill>
              <a:latin typeface="Roboto Slab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Energieloket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Samenwerking </a:t>
            </a:r>
            <a:r>
              <a:rPr lang="nl-NL" sz="1800" b="0" i="0" u="none" strike="noStrike" baseline="0" dirty="0" err="1">
                <a:solidFill>
                  <a:srgbClr val="000000"/>
                </a:solidFill>
                <a:latin typeface="Roboto Slab Medium"/>
              </a:rPr>
              <a:t>LEC’s</a:t>
            </a: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Samenwerking </a:t>
            </a:r>
            <a:r>
              <a:rPr lang="nl-NL" sz="1800" b="0" i="0" u="none" strike="noStrike" baseline="0" dirty="0" err="1">
                <a:solidFill>
                  <a:srgbClr val="000000"/>
                </a:solidFill>
                <a:latin typeface="Roboto Slab Medium"/>
              </a:rPr>
              <a:t>WoCo’s</a:t>
            </a: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De Groene Zone - Isolatie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Wijkaanpak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Communicatiestrategie Duurzaamheid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Energiearmoede </a:t>
            </a:r>
            <a:b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</a:br>
            <a:endParaRPr lang="nl-NL" sz="1800" b="0" i="0" u="none" strike="noStrike" baseline="0" dirty="0">
              <a:solidFill>
                <a:srgbClr val="000000"/>
              </a:solidFill>
              <a:latin typeface="Roboto Slab Medium"/>
            </a:endParaRPr>
          </a:p>
          <a:p>
            <a:pPr algn="l"/>
            <a:r>
              <a:rPr lang="nl-NL" sz="1800" b="1" i="0" u="none" strike="noStrike" baseline="0" dirty="0">
                <a:solidFill>
                  <a:srgbClr val="7BC6C1"/>
                </a:solidFill>
                <a:latin typeface="Roboto Slab"/>
              </a:rPr>
              <a:t>Bedrijven </a:t>
            </a:r>
            <a:endParaRPr lang="nl-NL" sz="1800" b="0" i="0" u="none" strike="noStrike" baseline="0" dirty="0">
              <a:solidFill>
                <a:srgbClr val="7BC6C1"/>
              </a:solidFill>
              <a:latin typeface="Roboto Slab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Roboto Slab Medium"/>
              </a:rPr>
              <a:t>Bedrijventerreinen &amp; VNO NCW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Roboto Slab Medium"/>
              </a:rPr>
              <a:t>E-label C / Greendeal Kantoren </a:t>
            </a:r>
            <a:b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</a:br>
            <a:endParaRPr lang="nl-NL" sz="1800" b="0" i="0" u="none" strike="noStrike" baseline="0" dirty="0">
              <a:solidFill>
                <a:srgbClr val="000000"/>
              </a:solidFill>
              <a:latin typeface="Roboto Slab Medium"/>
            </a:endParaRPr>
          </a:p>
          <a:p>
            <a:pPr algn="l"/>
            <a:r>
              <a:rPr lang="nl-NL" sz="1800" b="1" i="0" u="none" strike="noStrike" baseline="0" dirty="0">
                <a:solidFill>
                  <a:srgbClr val="7BC6C1"/>
                </a:solidFill>
                <a:latin typeface="Roboto Slab"/>
              </a:rPr>
              <a:t>Maatschappelijk Vastgoed </a:t>
            </a:r>
            <a:endParaRPr lang="nl-NL" sz="1800" b="0" i="0" u="none" strike="noStrike" baseline="0" dirty="0">
              <a:solidFill>
                <a:srgbClr val="7BC6C1"/>
              </a:solidFill>
              <a:latin typeface="Roboto Slab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Roboto Slab Medium"/>
              </a:rPr>
              <a:t>Verduurzaming Vastgoed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Roboto Slab Medium"/>
              </a:rPr>
              <a:t>Greendeal Zorg &amp; Greendeal Zorg Light</a:t>
            </a:r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F9C6A31A-4B8F-1FA6-A8FA-5F456D63750E}"/>
              </a:ext>
            </a:extLst>
          </p:cNvPr>
          <p:cNvSpPr txBox="1">
            <a:spLocks/>
          </p:cNvSpPr>
          <p:nvPr/>
        </p:nvSpPr>
        <p:spPr>
          <a:xfrm>
            <a:off x="6934953" y="2371241"/>
            <a:ext cx="6343461" cy="4785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1800" b="0" kern="1200">
                <a:solidFill>
                  <a:schemeClr val="tx2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1600" kern="120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1400" kern="120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nl-NL" sz="3000" dirty="0">
                <a:solidFill>
                  <a:schemeClr val="tx1"/>
                </a:solidFill>
              </a:rPr>
              <a:t>Uitvoering faciliteren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nl-NL" sz="3000" dirty="0">
                <a:solidFill>
                  <a:schemeClr val="tx1"/>
                </a:solidFill>
              </a:rPr>
              <a:t>Kennis verzamelen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nl-NL" sz="3000" dirty="0">
                <a:solidFill>
                  <a:schemeClr val="tx1"/>
                </a:solidFill>
              </a:rPr>
              <a:t>Kennisdelen/ Leren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nl-NL" sz="3000" dirty="0">
                <a:solidFill>
                  <a:schemeClr val="tx1"/>
                </a:solidFill>
              </a:rPr>
              <a:t>Monitoren  </a:t>
            </a:r>
          </a:p>
        </p:txBody>
      </p:sp>
    </p:spTree>
    <p:extLst>
      <p:ext uri="{BB962C8B-B14F-4D97-AF65-F5344CB8AC3E}">
        <p14:creationId xmlns:p14="http://schemas.microsoft.com/office/powerpoint/2010/main" val="102287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F52E44-6941-45E6-8FF7-86C36632C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Energiesysteem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9CC0E17-50DB-5BBE-2707-E34FA25F5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131684"/>
            <a:ext cx="5012139" cy="4781754"/>
          </a:xfrm>
        </p:spPr>
        <p:txBody>
          <a:bodyPr/>
          <a:lstStyle/>
          <a:p>
            <a:pPr algn="l"/>
            <a:r>
              <a:rPr lang="nl-NL" sz="2400" b="1" i="0" u="none" strike="noStrike" baseline="0" dirty="0">
                <a:solidFill>
                  <a:srgbClr val="7BC6C1"/>
                </a:solidFill>
                <a:latin typeface="Roboto Slab"/>
              </a:rPr>
              <a:t>Doelen</a:t>
            </a:r>
          </a:p>
          <a:p>
            <a:pPr algn="l"/>
            <a:endParaRPr lang="nl-NL" sz="2400" b="0" i="0" u="none" strike="noStrike" baseline="0" dirty="0">
              <a:solidFill>
                <a:srgbClr val="7BC6C1"/>
              </a:solidFill>
              <a:latin typeface="Roboto Slab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Creëren van een beeld van ons huidige, geïntegreerde energiesysteem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NL" sz="1800" b="0" i="0" u="none" strike="noStrike" baseline="0" dirty="0">
              <a:solidFill>
                <a:srgbClr val="000000"/>
              </a:solidFill>
              <a:latin typeface="Roboto Slab Mediu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Creëren van inzicht in opties voor het energiesysteem van 2050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NL" sz="1800" b="0" i="0" u="none" strike="noStrike" baseline="0" dirty="0">
              <a:solidFill>
                <a:srgbClr val="000000"/>
              </a:solidFill>
              <a:latin typeface="Roboto Slab Mediu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Creëren van inzicht in scenario’s richting het energiesysteem van 2050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NL" sz="1800" b="0" i="0" u="none" strike="noStrike" baseline="0" dirty="0">
              <a:solidFill>
                <a:srgbClr val="000000"/>
              </a:solidFill>
              <a:latin typeface="Roboto Slab Mediu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Analyse van mogelijkheden gebaseerd op huidige systeem en mogelijke toekomstige systeem 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E49A38A-E24E-DDED-1518-48A225A06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451" y="1099943"/>
            <a:ext cx="5875177" cy="465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44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F52E44-6941-45E6-8FF7-86C36632C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Energiesysteem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9CC0E17-50DB-5BBE-2707-E34FA25F5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131684"/>
            <a:ext cx="10801350" cy="4781754"/>
          </a:xfrm>
        </p:spPr>
        <p:txBody>
          <a:bodyPr/>
          <a:lstStyle/>
          <a:p>
            <a:pPr algn="l"/>
            <a:r>
              <a:rPr lang="nl-NL" sz="2400" b="1" i="0" u="none" strike="noStrike" baseline="0" dirty="0">
                <a:solidFill>
                  <a:srgbClr val="7BC6C1"/>
                </a:solidFill>
                <a:latin typeface="Roboto Slab"/>
              </a:rPr>
              <a:t>Huidige onderwerpen </a:t>
            </a:r>
            <a:endParaRPr lang="nl-NL" sz="2400" b="0" i="0" u="none" strike="noStrike" baseline="0" dirty="0">
              <a:solidFill>
                <a:srgbClr val="7BC6C1"/>
              </a:solidFill>
              <a:latin typeface="Roboto Slab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Monitoren grootschalige opwek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Het Energielandschap de Kempen</a:t>
            </a:r>
            <a:endParaRPr lang="nl-NL" sz="1800" b="0" i="0" u="none" strike="noStrike" baseline="0" dirty="0">
              <a:solidFill>
                <a:srgbClr val="000000"/>
              </a:solidFill>
              <a:latin typeface="Roboto Slab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Ontwikkelingen langs de A50, A58 en de A67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Impact ruimtelijke ontwikkelingen SGE op netwerk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Prioriteren en Programmeren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Coalitie: Beslishulp Zon op Land </a:t>
            </a:r>
            <a:endParaRPr lang="nl-NL" sz="1800" b="0" i="0" u="none" strike="noStrike" baseline="0" dirty="0">
              <a:solidFill>
                <a:srgbClr val="000000"/>
              </a:solidFill>
              <a:latin typeface="Roboto Slab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Coalitie: No </a:t>
            </a:r>
            <a:r>
              <a:rPr lang="nl-NL" sz="1800" b="0" i="0" u="none" strike="noStrike" baseline="0" dirty="0" err="1">
                <a:solidFill>
                  <a:srgbClr val="000000"/>
                </a:solidFill>
                <a:latin typeface="Roboto Slab Medium"/>
              </a:rPr>
              <a:t>regret</a:t>
            </a:r>
            <a:r>
              <a:rPr lang="nl-NL" sz="1800" b="0" i="0" u="none" strike="noStrike" baseline="0" dirty="0">
                <a:solidFill>
                  <a:srgbClr val="000000"/>
                </a:solidFill>
                <a:latin typeface="Roboto Slab Medium"/>
              </a:rPr>
              <a:t>; grootschalige zon op dak, Zon op parkeren</a:t>
            </a:r>
          </a:p>
          <a:p>
            <a:pPr algn="l"/>
            <a:endParaRPr lang="nl-NL" sz="2400" b="1" dirty="0">
              <a:solidFill>
                <a:srgbClr val="7BC6C1"/>
              </a:solidFill>
              <a:latin typeface="Roboto Slab"/>
            </a:endParaRPr>
          </a:p>
          <a:p>
            <a:pPr algn="l"/>
            <a:r>
              <a:rPr lang="nl-NL" sz="2400" b="1" dirty="0">
                <a:solidFill>
                  <a:srgbClr val="7BC6C1"/>
                </a:solidFill>
                <a:latin typeface="Roboto Slab"/>
              </a:rPr>
              <a:t>Toekomstige onderwerpen </a:t>
            </a:r>
            <a:endParaRPr lang="nl-NL" sz="2400" dirty="0">
              <a:solidFill>
                <a:srgbClr val="7BC6C1"/>
              </a:solidFill>
              <a:latin typeface="Roboto Slab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Roboto Slab Medium"/>
              </a:rPr>
              <a:t>Elektrificatie wagenpark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Roboto Slab Medium"/>
              </a:rPr>
              <a:t>Warmtevraag en Regionale Structuur Warmte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Roboto Slab Medium"/>
              </a:rPr>
              <a:t>Verduurzaming bedrijventerreinen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Roboto Slab Medium"/>
              </a:rPr>
              <a:t>Scenario’s en systeemstudies energiesysteem</a:t>
            </a:r>
          </a:p>
          <a:p>
            <a:pPr algn="l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5893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F52E44-6941-45E6-8FF7-86C36632C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Warmte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9CC0E17-50DB-5BBE-2707-E34FA25F5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131684"/>
            <a:ext cx="10801350" cy="4781754"/>
          </a:xfrm>
        </p:spPr>
        <p:txBody>
          <a:bodyPr/>
          <a:lstStyle/>
          <a:p>
            <a:pPr algn="l"/>
            <a:r>
              <a:rPr lang="nl-NL" sz="3200" b="1" i="0" u="none" strike="noStrike" baseline="0" dirty="0">
                <a:solidFill>
                  <a:srgbClr val="7BC6C1"/>
                </a:solidFill>
                <a:latin typeface="Roboto Slab"/>
              </a:rPr>
              <a:t>RES 1.0 </a:t>
            </a:r>
            <a:endParaRPr lang="nl-NL" sz="3200" b="0" i="0" u="none" strike="noStrike" baseline="0" dirty="0">
              <a:solidFill>
                <a:srgbClr val="7BC6C1"/>
              </a:solidFill>
              <a:latin typeface="Roboto Slab"/>
            </a:endParaRPr>
          </a:p>
          <a:p>
            <a:pPr algn="l"/>
            <a:r>
              <a:rPr lang="nl-NL" sz="2400" b="0" i="0" u="none" strike="noStrike" baseline="0" dirty="0">
                <a:solidFill>
                  <a:srgbClr val="000000"/>
                </a:solidFill>
                <a:latin typeface="Roboto Slab Medium"/>
              </a:rPr>
              <a:t>‘Geen regio van overvloed’ </a:t>
            </a:r>
          </a:p>
          <a:p>
            <a:pPr algn="l"/>
            <a:endParaRPr lang="nl-NL" sz="2400" b="0" i="0" u="none" strike="noStrike" baseline="0" dirty="0">
              <a:solidFill>
                <a:srgbClr val="000000"/>
              </a:solidFill>
              <a:latin typeface="Roboto Slab Medium"/>
            </a:endParaRPr>
          </a:p>
          <a:p>
            <a:pPr algn="l"/>
            <a:endParaRPr lang="nl-NL" sz="2400" dirty="0">
              <a:solidFill>
                <a:srgbClr val="000000"/>
              </a:solidFill>
              <a:latin typeface="Roboto Slab Medium"/>
            </a:endParaRPr>
          </a:p>
          <a:p>
            <a:pPr algn="l"/>
            <a:endParaRPr lang="nl-NL" sz="2400" b="0" i="0" u="none" strike="noStrike" baseline="0" dirty="0">
              <a:solidFill>
                <a:srgbClr val="000000"/>
              </a:solidFill>
              <a:latin typeface="Roboto Slab Medium"/>
            </a:endParaRPr>
          </a:p>
          <a:p>
            <a:pPr algn="l"/>
            <a:r>
              <a:rPr lang="nl-NL" sz="3200" b="1" i="0" u="none" strike="noStrike" baseline="0" dirty="0">
                <a:solidFill>
                  <a:srgbClr val="7BC6C1"/>
                </a:solidFill>
                <a:latin typeface="Roboto Slab"/>
              </a:rPr>
              <a:t>Doelstellingen RSW </a:t>
            </a:r>
            <a:endParaRPr lang="nl-NL" sz="3200" b="0" i="0" u="none" strike="noStrike" baseline="0" dirty="0">
              <a:solidFill>
                <a:srgbClr val="7BC6C1"/>
              </a:solidFill>
              <a:latin typeface="Roboto Slab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0" i="0" u="none" strike="noStrike" baseline="0" dirty="0">
                <a:solidFill>
                  <a:srgbClr val="000000"/>
                </a:solidFill>
                <a:latin typeface="Roboto Slab Medium"/>
              </a:rPr>
              <a:t>Bovenlokale / regionale bronnen optimaal benutten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0" i="0" u="none" strike="noStrike" baseline="0" dirty="0">
                <a:solidFill>
                  <a:srgbClr val="000000"/>
                </a:solidFill>
                <a:latin typeface="Roboto Slab Medium"/>
              </a:rPr>
              <a:t>Desinvesteringen voorkomen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0" i="0" u="none" strike="noStrike" baseline="0" dirty="0">
                <a:solidFill>
                  <a:srgbClr val="000000"/>
                </a:solidFill>
                <a:latin typeface="Roboto Slab Medium"/>
              </a:rPr>
              <a:t>Maatschappelijke kosten laag houden en daarbij rekening houden met inwoners en bedrijven in nabijgelegen gemeenten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7CD9691-47D6-161E-CFE8-63DDF8209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655" y="1207008"/>
            <a:ext cx="3497467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27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F52E44-6941-45E6-8FF7-86C36632C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Warmte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9CC0E17-50DB-5BBE-2707-E34FA25F5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131684"/>
            <a:ext cx="10801350" cy="478175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400" b="1" dirty="0">
                <a:solidFill>
                  <a:srgbClr val="7BC6C1"/>
                </a:solidFill>
                <a:latin typeface="Roboto Slab"/>
              </a:rPr>
              <a:t>O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BC6C1"/>
                </a:solidFill>
                <a:effectLst/>
                <a:uLnTx/>
                <a:uFillTx/>
                <a:latin typeface="Roboto Slab"/>
                <a:ea typeface="Open Sans Light" panose="020B0604020202020204" charset="0"/>
                <a:cs typeface="Open Sans Light" panose="020B0604020202020204" charset="0"/>
              </a:rPr>
              <a:t>nderwerpen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7BC6C1"/>
                </a:solidFill>
                <a:effectLst/>
                <a:uLnTx/>
                <a:uFillTx/>
                <a:latin typeface="Roboto Slab"/>
                <a:ea typeface="Open Sans Light" panose="020B0604020202020204" charset="0"/>
                <a:cs typeface="Open Sans Light" panose="020B060402020202020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7BC6C1"/>
              </a:solidFill>
              <a:effectLst/>
              <a:uLnTx/>
              <a:uFillTx/>
              <a:latin typeface="Roboto Slab"/>
              <a:ea typeface="Open Sans Light" panose="020B0604020202020204" charset="0"/>
              <a:cs typeface="Open Sans Light" panose="020B060402020202020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Slab Medium"/>
                <a:ea typeface="Open Sans Light" panose="020B0604020202020204" charset="0"/>
                <a:cs typeface="Open Sans Light" panose="020B0604020202020204" charset="0"/>
              </a:rPr>
              <a:t>RSW online platform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000000"/>
                </a:solidFill>
                <a:latin typeface="Roboto Slab Medium"/>
              </a:rPr>
              <a:t>Kennis- </a:t>
            </a:r>
            <a:r>
              <a:rPr lang="nl-NL" dirty="0" err="1">
                <a:solidFill>
                  <a:srgbClr val="000000"/>
                </a:solidFill>
                <a:latin typeface="Roboto Slab Medium"/>
              </a:rPr>
              <a:t>em</a:t>
            </a:r>
            <a:r>
              <a:rPr lang="nl-NL" dirty="0">
                <a:solidFill>
                  <a:srgbClr val="000000"/>
                </a:solidFill>
                <a:latin typeface="Roboto Slab Medium"/>
              </a:rPr>
              <a:t> leeragenda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Slab Medium"/>
              <a:ea typeface="Open Sans Light" panose="020B0604020202020204" charset="0"/>
              <a:cs typeface="Open Sans Light" panose="020B060402020202020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Slab Medium"/>
                <a:ea typeface="Open Sans Light" panose="020B0604020202020204" charset="0"/>
                <a:cs typeface="Open Sans Light" panose="020B0604020202020204" charset="0"/>
              </a:rPr>
              <a:t>Regionaal afwegingskader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000000"/>
                </a:solidFill>
                <a:latin typeface="Roboto Slab Medium"/>
              </a:rPr>
              <a:t>Biomassa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Slab Medium"/>
                <a:ea typeface="Open Sans Light" panose="020B0604020202020204" charset="0"/>
                <a:cs typeface="Open Sans Light" panose="020B0604020202020204" charset="0"/>
              </a:rPr>
              <a:t>Geothermie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 err="1">
                <a:solidFill>
                  <a:srgbClr val="000000"/>
                </a:solidFill>
                <a:latin typeface="Roboto Slab Medium"/>
              </a:rPr>
              <a:t>Aquathermie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Slab Medium"/>
              <a:ea typeface="Open Sans Light" panose="020B0604020202020204" charset="0"/>
              <a:cs typeface="Open Sans Light" panose="020B060402020202020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83A0D25-7EB7-3F78-B2B1-8924B1D57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177" y="944563"/>
            <a:ext cx="8422245" cy="47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46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AF1BFA-C40E-4C76-B3AC-37F862694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sz="4000" dirty="0">
                <a:latin typeface="Roboto Slab Medium" pitchFamily="2" charset="0"/>
                <a:ea typeface="Roboto Slab Medium" pitchFamily="2" charset="0"/>
              </a:rPr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1852936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Wat is de Regionale Energiestrategie? (met ondertiteling)">
            <a:hlinkClick r:id="" action="ppaction://media"/>
            <a:extLst>
              <a:ext uri="{FF2B5EF4-FFF2-40B4-BE49-F238E27FC236}">
                <a16:creationId xmlns:a16="http://schemas.microsoft.com/office/drawing/2014/main" id="{ED3938D1-2E5E-378B-3F94-F0ECDD3FBF2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1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39DED381-5081-5907-E693-59BB48135A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31931"/>
            <a:ext cx="12192000" cy="4352540"/>
          </a:xfrm>
        </p:spPr>
        <p:txBody>
          <a:bodyPr/>
          <a:lstStyle/>
          <a:p>
            <a:r>
              <a:rPr lang="nl-NL" sz="4000" dirty="0">
                <a:latin typeface="Roboto Slab Medium" pitchFamily="2" charset="0"/>
                <a:ea typeface="Roboto Slab Medium" pitchFamily="2" charset="0"/>
              </a:rPr>
              <a:t>Abonneer op onze nieuwsbrief via:</a:t>
            </a:r>
          </a:p>
          <a:p>
            <a:r>
              <a:rPr lang="nl-NL" sz="4000" dirty="0" err="1">
                <a:latin typeface="Roboto Slab Medium" pitchFamily="2" charset="0"/>
                <a:ea typeface="Roboto Slab Medium" pitchFamily="2" charset="0"/>
              </a:rPr>
              <a:t>www.energieregiomre.nl</a:t>
            </a:r>
            <a:endParaRPr lang="nl-NL" sz="4000" dirty="0">
              <a:latin typeface="Roboto Slab Medium" pitchFamily="2" charset="0"/>
              <a:ea typeface="Roboto Slab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98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9FA702DB-E3D6-FD4E-87C4-5D011F9A6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4895170"/>
            <a:ext cx="10801350" cy="736386"/>
          </a:xfrm>
        </p:spPr>
        <p:txBody>
          <a:bodyPr/>
          <a:lstStyle/>
          <a:p>
            <a:r>
              <a:rPr lang="en-US" sz="2800" dirty="0" err="1">
                <a:latin typeface="Roboto Slab Medium" pitchFamily="2" charset="0"/>
                <a:ea typeface="Roboto Slab Medium" pitchFamily="2" charset="0"/>
              </a:rPr>
              <a:t>Samenwerkings</a:t>
            </a:r>
            <a:r>
              <a:rPr lang="en-US" sz="2800" dirty="0">
                <a:latin typeface="Roboto Slab Medium" pitchFamily="2" charset="0"/>
                <a:ea typeface="Roboto Slab Medium" pitchFamily="2" charset="0"/>
              </a:rPr>
              <a:t>- en </a:t>
            </a:r>
            <a:r>
              <a:rPr lang="en-US" sz="2800" dirty="0" err="1">
                <a:latin typeface="Roboto Slab Medium" pitchFamily="2" charset="0"/>
                <a:ea typeface="Roboto Slab Medium" pitchFamily="2" charset="0"/>
              </a:rPr>
              <a:t>uitvoeringsprogramma</a:t>
            </a:r>
            <a:r>
              <a:rPr lang="en-US" sz="2800" dirty="0">
                <a:latin typeface="Roboto Slab Medium" pitchFamily="2" charset="0"/>
                <a:ea typeface="Roboto Slab Medium" pitchFamily="2" charset="0"/>
              </a:rPr>
              <a:t> </a:t>
            </a:r>
          </a:p>
          <a:p>
            <a:r>
              <a:rPr lang="en-US" sz="1800" dirty="0">
                <a:latin typeface="Roboto Slab Medium" pitchFamily="2" charset="0"/>
                <a:ea typeface="Roboto Slab Medium" pitchFamily="2" charset="0"/>
              </a:rPr>
              <a:t>RES MRE</a:t>
            </a:r>
          </a:p>
        </p:txBody>
      </p:sp>
    </p:spTree>
    <p:extLst>
      <p:ext uri="{BB962C8B-B14F-4D97-AF65-F5344CB8AC3E}">
        <p14:creationId xmlns:p14="http://schemas.microsoft.com/office/powerpoint/2010/main" val="2506630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9FBA4-6FA8-AB45-9119-B5031918C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413" y="296864"/>
            <a:ext cx="8170877" cy="468312"/>
          </a:xfrm>
        </p:spPr>
        <p:txBody>
          <a:bodyPr/>
          <a:lstStyle/>
          <a:p>
            <a:r>
              <a:rPr lang="nl-NL" sz="3200" dirty="0"/>
              <a:t>Samenwerkings- en Uitvoeringsprogramma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CC148C-6789-4B4E-BD03-EB7614DFA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513" y="1860951"/>
            <a:ext cx="9156675" cy="1297983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>
                <a:latin typeface="Roboto Slab Medium" pitchFamily="2" charset="0"/>
                <a:ea typeface="Roboto Slab Medium" pitchFamily="2" charset="0"/>
              </a:rPr>
              <a:t>RES 1.0 = Gezamenlijke ambities</a:t>
            </a:r>
          </a:p>
          <a:p>
            <a:pPr marL="0" indent="0">
              <a:buNone/>
            </a:pPr>
            <a:endParaRPr lang="nl-NL" sz="3600" dirty="0">
              <a:latin typeface="Roboto Slab Medium" pitchFamily="2" charset="0"/>
              <a:ea typeface="Roboto Slab Medium" pitchFamily="2" charset="0"/>
            </a:endParaRPr>
          </a:p>
          <a:p>
            <a:pPr marL="0" indent="0">
              <a:buNone/>
            </a:pPr>
            <a:endParaRPr lang="nl-NL" sz="3600" dirty="0">
              <a:latin typeface="Roboto Slab Medium" pitchFamily="2" charset="0"/>
              <a:ea typeface="Roboto Slab Medium" pitchFamily="2" charset="0"/>
            </a:endParaRPr>
          </a:p>
          <a:p>
            <a:pPr marL="0" indent="0">
              <a:buNone/>
            </a:pPr>
            <a:r>
              <a:rPr lang="nl-NL" sz="3600" dirty="0">
                <a:latin typeface="Roboto Slab Medium" pitchFamily="2" charset="0"/>
                <a:ea typeface="Roboto Slab Medium" pitchFamily="2" charset="0"/>
              </a:rPr>
              <a:t>Belofte:</a:t>
            </a:r>
          </a:p>
          <a:p>
            <a:pPr marL="0" indent="0">
              <a:buNone/>
            </a:pPr>
            <a:r>
              <a:rPr lang="nl-NL" sz="3600" dirty="0">
                <a:latin typeface="Roboto Slab Medium" pitchFamily="2" charset="0"/>
                <a:ea typeface="Roboto Slab Medium" pitchFamily="2" charset="0"/>
              </a:rPr>
              <a:t>Nu gaan we daar gericht met zijn allen aan werken</a:t>
            </a:r>
          </a:p>
        </p:txBody>
      </p:sp>
    </p:spTree>
    <p:extLst>
      <p:ext uri="{BB962C8B-B14F-4D97-AF65-F5344CB8AC3E}">
        <p14:creationId xmlns:p14="http://schemas.microsoft.com/office/powerpoint/2010/main" val="1799130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9FBA4-6FA8-AB45-9119-B5031918C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2 stappen nu afgerond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CC148C-6789-4B4E-BD03-EB7614DFA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655" y="1272286"/>
            <a:ext cx="11018270" cy="1297983"/>
          </a:xfrm>
        </p:spPr>
        <p:txBody>
          <a:bodyPr/>
          <a:lstStyle/>
          <a:p>
            <a:pPr marL="0" indent="0">
              <a:buNone/>
            </a:pPr>
            <a:r>
              <a:rPr lang="nl-NL" sz="2800" dirty="0">
                <a:latin typeface="Roboto Slab Medium" pitchFamily="2" charset="0"/>
                <a:ea typeface="Roboto Slab Medium" pitchFamily="2" charset="0"/>
              </a:rPr>
              <a:t>Stap 1:</a:t>
            </a:r>
          </a:p>
          <a:p>
            <a:pPr marL="0" indent="0">
              <a:buNone/>
            </a:pPr>
            <a:r>
              <a:rPr lang="nl-NL" sz="3600" dirty="0">
                <a:latin typeface="Roboto Slab Medium" pitchFamily="2" charset="0"/>
                <a:ea typeface="Roboto Slab Medium" pitchFamily="2" charset="0"/>
              </a:rPr>
              <a:t>Manier van samenwerken</a:t>
            </a:r>
          </a:p>
          <a:p>
            <a:pPr marL="0" indent="0">
              <a:buNone/>
            </a:pPr>
            <a:endParaRPr lang="nl-NL" sz="3600" dirty="0">
              <a:latin typeface="Roboto Slab Medium" pitchFamily="2" charset="0"/>
              <a:ea typeface="Roboto Slab Medium" pitchFamily="2" charset="0"/>
            </a:endParaRPr>
          </a:p>
          <a:p>
            <a:pPr marL="0" indent="0">
              <a:buNone/>
            </a:pPr>
            <a:r>
              <a:rPr lang="nl-NL" sz="2800" dirty="0">
                <a:latin typeface="Roboto Slab Medium" pitchFamily="2" charset="0"/>
                <a:ea typeface="Roboto Slab Medium" pitchFamily="2" charset="0"/>
              </a:rPr>
              <a:t>Stap 2:</a:t>
            </a:r>
          </a:p>
          <a:p>
            <a:pPr marL="0" indent="0">
              <a:buNone/>
            </a:pPr>
            <a:r>
              <a:rPr lang="nl-NL" sz="3600" dirty="0">
                <a:latin typeface="Roboto Slab Medium" pitchFamily="2" charset="0"/>
                <a:ea typeface="Roboto Slab Medium" pitchFamily="2" charset="0"/>
              </a:rPr>
              <a:t>Overzicht van projecten</a:t>
            </a:r>
          </a:p>
          <a:p>
            <a:pPr marL="0" indent="0">
              <a:buNone/>
            </a:pPr>
            <a:endParaRPr lang="nl-NL" sz="3600" dirty="0">
              <a:latin typeface="Roboto Slab Medium" pitchFamily="2" charset="0"/>
              <a:ea typeface="Roboto Slab Medium" pitchFamily="2" charset="0"/>
            </a:endParaRPr>
          </a:p>
          <a:p>
            <a:pPr marL="0" indent="0">
              <a:buNone/>
            </a:pPr>
            <a:r>
              <a:rPr lang="nl-NL" sz="2800" dirty="0">
                <a:latin typeface="Roboto Slab Medium" pitchFamily="2" charset="0"/>
                <a:ea typeface="Roboto Slab Medium" pitchFamily="2" charset="0"/>
              </a:rPr>
              <a:t>Stap 3: </a:t>
            </a:r>
          </a:p>
          <a:p>
            <a:pPr marL="0" indent="0">
              <a:buNone/>
            </a:pPr>
            <a:r>
              <a:rPr lang="nl-NL" sz="3600" dirty="0">
                <a:latin typeface="Roboto Slab Medium" pitchFamily="2" charset="0"/>
                <a:ea typeface="Roboto Slab Medium" pitchFamily="2" charset="0"/>
              </a:rPr>
              <a:t>Monitoren: waar kan het beter/sneller?</a:t>
            </a:r>
          </a:p>
        </p:txBody>
      </p:sp>
    </p:spTree>
    <p:extLst>
      <p:ext uri="{BB962C8B-B14F-4D97-AF65-F5344CB8AC3E}">
        <p14:creationId xmlns:p14="http://schemas.microsoft.com/office/powerpoint/2010/main" val="3015031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024795F3-738B-4CA4-859E-5980F5F55823}"/>
              </a:ext>
            </a:extLst>
          </p:cNvPr>
          <p:cNvCxnSpPr>
            <a:cxnSpLocks/>
          </p:cNvCxnSpPr>
          <p:nvPr/>
        </p:nvCxnSpPr>
        <p:spPr>
          <a:xfrm>
            <a:off x="1411632" y="2528900"/>
            <a:ext cx="0" cy="504056"/>
          </a:xfrm>
          <a:prstGeom prst="line">
            <a:avLst/>
          </a:prstGeom>
          <a:ln w="28575" cap="rnd">
            <a:solidFill>
              <a:schemeClr val="accent4">
                <a:lumMod val="50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Rechte verbindingslijn 133">
            <a:extLst>
              <a:ext uri="{FF2B5EF4-FFF2-40B4-BE49-F238E27FC236}">
                <a16:creationId xmlns:a16="http://schemas.microsoft.com/office/drawing/2014/main" id="{8916AC66-13D4-4FB8-B44B-1DBC1BE2E155}"/>
              </a:ext>
            </a:extLst>
          </p:cNvPr>
          <p:cNvCxnSpPr>
            <a:cxnSpLocks/>
          </p:cNvCxnSpPr>
          <p:nvPr/>
        </p:nvCxnSpPr>
        <p:spPr>
          <a:xfrm flipV="1">
            <a:off x="3348465" y="2056028"/>
            <a:ext cx="0" cy="350598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8" name="Rechte verbindingslijn 127">
            <a:extLst>
              <a:ext uri="{FF2B5EF4-FFF2-40B4-BE49-F238E27FC236}">
                <a16:creationId xmlns:a16="http://schemas.microsoft.com/office/drawing/2014/main" id="{40B9B213-C469-4E27-9F7C-84EE8DB89056}"/>
              </a:ext>
            </a:extLst>
          </p:cNvPr>
          <p:cNvCxnSpPr>
            <a:cxnSpLocks/>
          </p:cNvCxnSpPr>
          <p:nvPr/>
        </p:nvCxnSpPr>
        <p:spPr>
          <a:xfrm flipV="1">
            <a:off x="1948055" y="2035353"/>
            <a:ext cx="0" cy="29224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554C8EF6-3055-4DD6-8430-BBF146BC3901}"/>
              </a:ext>
            </a:extLst>
          </p:cNvPr>
          <p:cNvCxnSpPr>
            <a:cxnSpLocks/>
          </p:cNvCxnSpPr>
          <p:nvPr/>
        </p:nvCxnSpPr>
        <p:spPr>
          <a:xfrm flipH="1" flipV="1">
            <a:off x="2767849" y="1149714"/>
            <a:ext cx="2542" cy="75176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Rechte verbindingslijn 111">
            <a:extLst>
              <a:ext uri="{FF2B5EF4-FFF2-40B4-BE49-F238E27FC236}">
                <a16:creationId xmlns:a16="http://schemas.microsoft.com/office/drawing/2014/main" id="{2895C00B-8BD9-4385-BC9C-0133528C066B}"/>
              </a:ext>
            </a:extLst>
          </p:cNvPr>
          <p:cNvCxnSpPr>
            <a:cxnSpLocks/>
          </p:cNvCxnSpPr>
          <p:nvPr/>
        </p:nvCxnSpPr>
        <p:spPr>
          <a:xfrm flipV="1">
            <a:off x="7092620" y="1399656"/>
            <a:ext cx="0" cy="6030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Rechte verbindingslijn 110">
            <a:extLst>
              <a:ext uri="{FF2B5EF4-FFF2-40B4-BE49-F238E27FC236}">
                <a16:creationId xmlns:a16="http://schemas.microsoft.com/office/drawing/2014/main" id="{39877350-C99E-4F53-9FDF-ED9B186A29CA}"/>
              </a:ext>
            </a:extLst>
          </p:cNvPr>
          <p:cNvCxnSpPr>
            <a:cxnSpLocks/>
          </p:cNvCxnSpPr>
          <p:nvPr/>
        </p:nvCxnSpPr>
        <p:spPr>
          <a:xfrm flipV="1">
            <a:off x="5670514" y="1422219"/>
            <a:ext cx="0" cy="6030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" name="Rechte verbindingslijn 105">
            <a:extLst>
              <a:ext uri="{FF2B5EF4-FFF2-40B4-BE49-F238E27FC236}">
                <a16:creationId xmlns:a16="http://schemas.microsoft.com/office/drawing/2014/main" id="{377841B2-167A-4B5B-A5D2-7262B8C7722E}"/>
              </a:ext>
            </a:extLst>
          </p:cNvPr>
          <p:cNvCxnSpPr>
            <a:cxnSpLocks/>
          </p:cNvCxnSpPr>
          <p:nvPr/>
        </p:nvCxnSpPr>
        <p:spPr>
          <a:xfrm flipV="1">
            <a:off x="3820502" y="1422219"/>
            <a:ext cx="0" cy="6030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7" name="Rechte verbindingslijn 136">
            <a:extLst>
              <a:ext uri="{FF2B5EF4-FFF2-40B4-BE49-F238E27FC236}">
                <a16:creationId xmlns:a16="http://schemas.microsoft.com/office/drawing/2014/main" id="{D3E85831-2700-4C39-B438-614FCB2A5A48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11155879" y="1971275"/>
            <a:ext cx="17536" cy="1543595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6" name="Rechte verbindingslijn 135">
            <a:extLst>
              <a:ext uri="{FF2B5EF4-FFF2-40B4-BE49-F238E27FC236}">
                <a16:creationId xmlns:a16="http://schemas.microsoft.com/office/drawing/2014/main" id="{B8B463BC-EEFB-44F9-AC2C-F96DE9B53284}"/>
              </a:ext>
            </a:extLst>
          </p:cNvPr>
          <p:cNvCxnSpPr>
            <a:cxnSpLocks/>
          </p:cNvCxnSpPr>
          <p:nvPr/>
        </p:nvCxnSpPr>
        <p:spPr>
          <a:xfrm flipH="1" flipV="1">
            <a:off x="6553872" y="1158458"/>
            <a:ext cx="2542" cy="75176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3" name="Rechte verbindingslijn 132">
            <a:extLst>
              <a:ext uri="{FF2B5EF4-FFF2-40B4-BE49-F238E27FC236}">
                <a16:creationId xmlns:a16="http://schemas.microsoft.com/office/drawing/2014/main" id="{968EFA3B-F8F1-493D-B371-E76B22449834}"/>
              </a:ext>
            </a:extLst>
          </p:cNvPr>
          <p:cNvCxnSpPr>
            <a:cxnSpLocks/>
          </p:cNvCxnSpPr>
          <p:nvPr/>
        </p:nvCxnSpPr>
        <p:spPr>
          <a:xfrm flipH="1" flipV="1">
            <a:off x="5168984" y="1146278"/>
            <a:ext cx="2542" cy="75176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9" name="Rechte verbindingslijn 128">
            <a:extLst>
              <a:ext uri="{FF2B5EF4-FFF2-40B4-BE49-F238E27FC236}">
                <a16:creationId xmlns:a16="http://schemas.microsoft.com/office/drawing/2014/main" id="{676CEE48-D392-4DD1-94CB-ABBF81C743FE}"/>
              </a:ext>
            </a:extLst>
          </p:cNvPr>
          <p:cNvCxnSpPr>
            <a:cxnSpLocks/>
            <a:endCxn id="130" idx="2"/>
          </p:cNvCxnSpPr>
          <p:nvPr/>
        </p:nvCxnSpPr>
        <p:spPr>
          <a:xfrm flipH="1" flipV="1">
            <a:off x="3387851" y="1149715"/>
            <a:ext cx="2542" cy="75176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0" name="Rechte verbindingslijn 399">
            <a:extLst>
              <a:ext uri="{FF2B5EF4-FFF2-40B4-BE49-F238E27FC236}">
                <a16:creationId xmlns:a16="http://schemas.microsoft.com/office/drawing/2014/main" id="{0F193323-094F-49E5-A924-A694B2A1F307}"/>
              </a:ext>
            </a:extLst>
          </p:cNvPr>
          <p:cNvCxnSpPr>
            <a:cxnSpLocks/>
          </p:cNvCxnSpPr>
          <p:nvPr/>
        </p:nvCxnSpPr>
        <p:spPr>
          <a:xfrm>
            <a:off x="5116143" y="2413780"/>
            <a:ext cx="0" cy="619176"/>
          </a:xfrm>
          <a:prstGeom prst="line">
            <a:avLst/>
          </a:prstGeom>
          <a:ln w="28575" cap="rnd">
            <a:solidFill>
              <a:schemeClr val="accent4">
                <a:lumMod val="50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echte verbindingslijn 86">
            <a:extLst>
              <a:ext uri="{FF2B5EF4-FFF2-40B4-BE49-F238E27FC236}">
                <a16:creationId xmlns:a16="http://schemas.microsoft.com/office/drawing/2014/main" id="{298ADA2D-DBEB-4648-915F-96C40426DFF5}"/>
              </a:ext>
            </a:extLst>
          </p:cNvPr>
          <p:cNvCxnSpPr>
            <a:cxnSpLocks/>
          </p:cNvCxnSpPr>
          <p:nvPr/>
        </p:nvCxnSpPr>
        <p:spPr>
          <a:xfrm>
            <a:off x="10058298" y="2321423"/>
            <a:ext cx="1" cy="397474"/>
          </a:xfrm>
          <a:prstGeom prst="line">
            <a:avLst/>
          </a:prstGeom>
          <a:ln w="28575" cap="rnd">
            <a:solidFill>
              <a:schemeClr val="accent4">
                <a:lumMod val="50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Rechte verbindingslijn 413">
            <a:extLst>
              <a:ext uri="{FF2B5EF4-FFF2-40B4-BE49-F238E27FC236}">
                <a16:creationId xmlns:a16="http://schemas.microsoft.com/office/drawing/2014/main" id="{17A0CF36-5F31-4776-8C1F-F928AE61A2EB}"/>
              </a:ext>
            </a:extLst>
          </p:cNvPr>
          <p:cNvCxnSpPr>
            <a:cxnSpLocks/>
          </p:cNvCxnSpPr>
          <p:nvPr/>
        </p:nvCxnSpPr>
        <p:spPr>
          <a:xfrm>
            <a:off x="9204069" y="2321423"/>
            <a:ext cx="1552099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echte verbindingslijn 85">
            <a:extLst>
              <a:ext uri="{FF2B5EF4-FFF2-40B4-BE49-F238E27FC236}">
                <a16:creationId xmlns:a16="http://schemas.microsoft.com/office/drawing/2014/main" id="{D452DFBD-DD25-4AA4-8538-F280F70A927A}"/>
              </a:ext>
            </a:extLst>
          </p:cNvPr>
          <p:cNvCxnSpPr>
            <a:cxnSpLocks/>
          </p:cNvCxnSpPr>
          <p:nvPr/>
        </p:nvCxnSpPr>
        <p:spPr>
          <a:xfrm>
            <a:off x="7479804" y="2347453"/>
            <a:ext cx="0" cy="635778"/>
          </a:xfrm>
          <a:prstGeom prst="line">
            <a:avLst/>
          </a:prstGeom>
          <a:ln w="28575" cap="rnd">
            <a:solidFill>
              <a:schemeClr val="accent4">
                <a:lumMod val="50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625D9B08-28D2-47BF-B8D8-256115DC3E24}"/>
              </a:ext>
            </a:extLst>
          </p:cNvPr>
          <p:cNvCxnSpPr>
            <a:cxnSpLocks/>
          </p:cNvCxnSpPr>
          <p:nvPr/>
        </p:nvCxnSpPr>
        <p:spPr>
          <a:xfrm flipH="1">
            <a:off x="4533265" y="2406626"/>
            <a:ext cx="1288211" cy="0"/>
          </a:xfrm>
          <a:prstGeom prst="line">
            <a:avLst/>
          </a:prstGeom>
          <a:ln w="28575" cap="rnd">
            <a:solidFill>
              <a:schemeClr val="accent4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9A62113F-AE30-4E5F-8CF2-D7DA4E9C35E5}"/>
              </a:ext>
            </a:extLst>
          </p:cNvPr>
          <p:cNvCxnSpPr>
            <a:cxnSpLocks/>
            <a:stCxn id="11" idx="6"/>
            <a:endCxn id="9" idx="2"/>
          </p:cNvCxnSpPr>
          <p:nvPr/>
        </p:nvCxnSpPr>
        <p:spPr>
          <a:xfrm flipV="1">
            <a:off x="1137242" y="1971275"/>
            <a:ext cx="10018637" cy="56720"/>
          </a:xfrm>
          <a:prstGeom prst="line">
            <a:avLst/>
          </a:prstGeom>
          <a:ln w="28575" cap="rnd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afbeelding 13">
            <a:extLst>
              <a:ext uri="{FF2B5EF4-FFF2-40B4-BE49-F238E27FC236}">
                <a16:creationId xmlns:a16="http://schemas.microsoft.com/office/drawing/2014/main" id="{64CD782A-CA4E-4B7C-BF94-BE69C853D0FF}"/>
              </a:ext>
            </a:extLst>
          </p:cNvPr>
          <p:cNvSpPr txBox="1">
            <a:spLocks/>
          </p:cNvSpPr>
          <p:nvPr/>
        </p:nvSpPr>
        <p:spPr>
          <a:xfrm>
            <a:off x="11155879" y="1547425"/>
            <a:ext cx="847700" cy="847700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C29B664-4838-460B-8FC5-83950234C75C}"/>
              </a:ext>
            </a:extLst>
          </p:cNvPr>
          <p:cNvSpPr txBox="1">
            <a:spLocks/>
          </p:cNvSpPr>
          <p:nvPr/>
        </p:nvSpPr>
        <p:spPr>
          <a:xfrm>
            <a:off x="3211773" y="321300"/>
            <a:ext cx="5768454" cy="46831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6. Tijdlijn 2021 (</a:t>
            </a:r>
            <a:r>
              <a:rPr lang="nl-NL" dirty="0">
                <a:highlight>
                  <a:srgbClr val="FFFF00"/>
                </a:highlight>
              </a:rPr>
              <a:t>2</a:t>
            </a:r>
            <a:r>
              <a:rPr lang="nl-NL" dirty="0"/>
              <a:t>)</a:t>
            </a:r>
          </a:p>
        </p:txBody>
      </p:sp>
      <p:sp>
        <p:nvSpPr>
          <p:cNvPr id="11" name="Tijdelijke aanduiding voor afbeelding 13">
            <a:extLst>
              <a:ext uri="{FF2B5EF4-FFF2-40B4-BE49-F238E27FC236}">
                <a16:creationId xmlns:a16="http://schemas.microsoft.com/office/drawing/2014/main" id="{607DA19B-6E29-4A9E-BB12-BCB3E27DE92B}"/>
              </a:ext>
            </a:extLst>
          </p:cNvPr>
          <p:cNvSpPr txBox="1">
            <a:spLocks/>
          </p:cNvSpPr>
          <p:nvPr/>
        </p:nvSpPr>
        <p:spPr>
          <a:xfrm>
            <a:off x="289542" y="1604145"/>
            <a:ext cx="847700" cy="847700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B196493-8D8A-4CB8-977D-AACB70C1577E}"/>
              </a:ext>
            </a:extLst>
          </p:cNvPr>
          <p:cNvSpPr txBox="1"/>
          <p:nvPr/>
        </p:nvSpPr>
        <p:spPr>
          <a:xfrm>
            <a:off x="527867" y="1758985"/>
            <a:ext cx="49109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000" dirty="0">
                <a:solidFill>
                  <a:schemeClr val="bg1"/>
                </a:solidFill>
                <a:latin typeface="+mj-lt"/>
              </a:rPr>
              <a:t>FEB ‘22</a:t>
            </a:r>
          </a:p>
        </p:txBody>
      </p:sp>
      <p:sp>
        <p:nvSpPr>
          <p:cNvPr id="16" name="Tijdelijke aanduiding voor afbeelding 13">
            <a:extLst>
              <a:ext uri="{FF2B5EF4-FFF2-40B4-BE49-F238E27FC236}">
                <a16:creationId xmlns:a16="http://schemas.microsoft.com/office/drawing/2014/main" id="{074111A0-8D9E-4517-82FD-A7049B42A593}"/>
              </a:ext>
            </a:extLst>
          </p:cNvPr>
          <p:cNvSpPr txBox="1">
            <a:spLocks/>
          </p:cNvSpPr>
          <p:nvPr/>
        </p:nvSpPr>
        <p:spPr>
          <a:xfrm>
            <a:off x="3106280" y="1806821"/>
            <a:ext cx="409947" cy="409947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8" name="Tijdelijke aanduiding voor afbeelding 13">
            <a:extLst>
              <a:ext uri="{FF2B5EF4-FFF2-40B4-BE49-F238E27FC236}">
                <a16:creationId xmlns:a16="http://schemas.microsoft.com/office/drawing/2014/main" id="{682F6040-EF28-4DB2-A49A-8728380D4609}"/>
              </a:ext>
            </a:extLst>
          </p:cNvPr>
          <p:cNvSpPr txBox="1">
            <a:spLocks/>
          </p:cNvSpPr>
          <p:nvPr/>
        </p:nvSpPr>
        <p:spPr>
          <a:xfrm>
            <a:off x="3734321" y="1806821"/>
            <a:ext cx="409947" cy="409947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20" name="Tijdelijke aanduiding voor afbeelding 13">
            <a:extLst>
              <a:ext uri="{FF2B5EF4-FFF2-40B4-BE49-F238E27FC236}">
                <a16:creationId xmlns:a16="http://schemas.microsoft.com/office/drawing/2014/main" id="{BC049F3A-6C1D-4826-8A30-A863F7DCD03D}"/>
              </a:ext>
            </a:extLst>
          </p:cNvPr>
          <p:cNvSpPr txBox="1">
            <a:spLocks/>
          </p:cNvSpPr>
          <p:nvPr/>
        </p:nvSpPr>
        <p:spPr>
          <a:xfrm>
            <a:off x="4362362" y="1806821"/>
            <a:ext cx="409947" cy="409947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22" name="Tijdelijke aanduiding voor afbeelding 13">
            <a:extLst>
              <a:ext uri="{FF2B5EF4-FFF2-40B4-BE49-F238E27FC236}">
                <a16:creationId xmlns:a16="http://schemas.microsoft.com/office/drawing/2014/main" id="{36BC0F9A-88DD-48B0-9897-BB69831DB591}"/>
              </a:ext>
            </a:extLst>
          </p:cNvPr>
          <p:cNvSpPr txBox="1">
            <a:spLocks/>
          </p:cNvSpPr>
          <p:nvPr/>
        </p:nvSpPr>
        <p:spPr>
          <a:xfrm>
            <a:off x="5618444" y="1806821"/>
            <a:ext cx="409947" cy="409947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24" name="Tijdelijke aanduiding voor afbeelding 13">
            <a:extLst>
              <a:ext uri="{FF2B5EF4-FFF2-40B4-BE49-F238E27FC236}">
                <a16:creationId xmlns:a16="http://schemas.microsoft.com/office/drawing/2014/main" id="{FBD15693-98DF-4EE9-B093-A926C1AEE2B1}"/>
              </a:ext>
            </a:extLst>
          </p:cNvPr>
          <p:cNvSpPr txBox="1">
            <a:spLocks/>
          </p:cNvSpPr>
          <p:nvPr/>
        </p:nvSpPr>
        <p:spPr>
          <a:xfrm>
            <a:off x="6246485" y="1806821"/>
            <a:ext cx="409947" cy="409947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cxnSp>
        <p:nvCxnSpPr>
          <p:cNvPr id="29" name="Straight Connector 11">
            <a:extLst>
              <a:ext uri="{FF2B5EF4-FFF2-40B4-BE49-F238E27FC236}">
                <a16:creationId xmlns:a16="http://schemas.microsoft.com/office/drawing/2014/main" id="{D81E4B83-30A2-47B7-9C01-774371A7EDCB}"/>
              </a:ext>
            </a:extLst>
          </p:cNvPr>
          <p:cNvCxnSpPr>
            <a:cxnSpLocks/>
          </p:cNvCxnSpPr>
          <p:nvPr/>
        </p:nvCxnSpPr>
        <p:spPr>
          <a:xfrm flipH="1">
            <a:off x="290653" y="2528900"/>
            <a:ext cx="2393670" cy="0"/>
          </a:xfrm>
          <a:prstGeom prst="line">
            <a:avLst/>
          </a:prstGeom>
          <a:ln w="28575" cap="rnd">
            <a:solidFill>
              <a:schemeClr val="accent4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ep 30">
            <a:extLst>
              <a:ext uri="{FF2B5EF4-FFF2-40B4-BE49-F238E27FC236}">
                <a16:creationId xmlns:a16="http://schemas.microsoft.com/office/drawing/2014/main" id="{50433E7D-4AA3-472A-8E1B-5195D1684ED9}"/>
              </a:ext>
            </a:extLst>
          </p:cNvPr>
          <p:cNvGrpSpPr/>
          <p:nvPr/>
        </p:nvGrpSpPr>
        <p:grpSpPr>
          <a:xfrm>
            <a:off x="186789" y="2983231"/>
            <a:ext cx="3116391" cy="1741912"/>
            <a:chOff x="1671099" y="4559315"/>
            <a:chExt cx="1155948" cy="1293283"/>
          </a:xfrm>
        </p:grpSpPr>
        <p:sp>
          <p:nvSpPr>
            <p:cNvPr id="32" name="Rechthoek: afgeronde hoeken 31">
              <a:extLst>
                <a:ext uri="{FF2B5EF4-FFF2-40B4-BE49-F238E27FC236}">
                  <a16:creationId xmlns:a16="http://schemas.microsoft.com/office/drawing/2014/main" id="{5497948B-C43D-47CF-AA5E-C4BA03F9D877}"/>
                </a:ext>
              </a:extLst>
            </p:cNvPr>
            <p:cNvSpPr/>
            <p:nvPr/>
          </p:nvSpPr>
          <p:spPr>
            <a:xfrm>
              <a:off x="1671099" y="4559315"/>
              <a:ext cx="1155948" cy="1293283"/>
            </a:xfrm>
            <a:prstGeom prst="roundRect">
              <a:avLst/>
            </a:prstGeom>
            <a:solidFill>
              <a:schemeClr val="accent4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D7F1A673-8441-4ECA-9598-D608F482A0E5}"/>
                </a:ext>
              </a:extLst>
            </p:cNvPr>
            <p:cNvSpPr txBox="1"/>
            <p:nvPr/>
          </p:nvSpPr>
          <p:spPr>
            <a:xfrm>
              <a:off x="1739782" y="4607361"/>
              <a:ext cx="1087264" cy="119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l-NL" sz="2000" b="1" dirty="0">
                  <a:solidFill>
                    <a:schemeClr val="tx2"/>
                  </a:solidFill>
                </a:rPr>
                <a:t>S&amp;UP / Nulmeting</a:t>
              </a:r>
            </a:p>
            <a:p>
              <a:pPr algn="l"/>
              <a:r>
                <a:rPr lang="nl-NL" sz="2000" i="1" dirty="0">
                  <a:solidFill>
                    <a:schemeClr val="tx2"/>
                  </a:solidFill>
                </a:rPr>
                <a:t>Februari tot mei/juni 2022</a:t>
              </a:r>
            </a:p>
            <a:p>
              <a:pPr algn="l"/>
              <a:endParaRPr lang="nl-NL" sz="2000" i="1" dirty="0">
                <a:solidFill>
                  <a:schemeClr val="tx2"/>
                </a:solidFill>
              </a:endParaRPr>
            </a:p>
            <a:p>
              <a:pPr algn="l"/>
              <a:r>
                <a:rPr lang="nl-NL" sz="2000" i="1" dirty="0">
                  <a:solidFill>
                    <a:schemeClr val="tx2"/>
                  </a:solidFill>
                </a:rPr>
                <a:t>Zomer 2023:</a:t>
              </a:r>
            </a:p>
            <a:p>
              <a:pPr algn="l"/>
              <a:r>
                <a:rPr lang="nl-NL" sz="2000" i="1" dirty="0">
                  <a:solidFill>
                    <a:schemeClr val="tx2"/>
                  </a:solidFill>
                </a:rPr>
                <a:t>vaststelling in besturen</a:t>
              </a:r>
            </a:p>
            <a:p>
              <a:pPr algn="l"/>
              <a:endParaRPr lang="nl-NL" sz="500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D43787C4-25F9-420B-9582-24D020F59FC3}"/>
              </a:ext>
            </a:extLst>
          </p:cNvPr>
          <p:cNvGrpSpPr/>
          <p:nvPr/>
        </p:nvGrpSpPr>
        <p:grpSpPr>
          <a:xfrm>
            <a:off x="3677958" y="2976442"/>
            <a:ext cx="2465089" cy="1748702"/>
            <a:chOff x="-2715557" y="3581209"/>
            <a:chExt cx="1984775" cy="1139315"/>
          </a:xfrm>
        </p:grpSpPr>
        <p:sp>
          <p:nvSpPr>
            <p:cNvPr id="40" name="Rechthoek: afgeronde hoeken 39">
              <a:extLst>
                <a:ext uri="{FF2B5EF4-FFF2-40B4-BE49-F238E27FC236}">
                  <a16:creationId xmlns:a16="http://schemas.microsoft.com/office/drawing/2014/main" id="{C68EFBD0-59F9-430A-8D8F-49F124B028A2}"/>
                </a:ext>
              </a:extLst>
            </p:cNvPr>
            <p:cNvSpPr/>
            <p:nvPr/>
          </p:nvSpPr>
          <p:spPr>
            <a:xfrm>
              <a:off x="-2715557" y="3581209"/>
              <a:ext cx="1984775" cy="1139315"/>
            </a:xfrm>
            <a:prstGeom prst="roundRect">
              <a:avLst/>
            </a:prstGeom>
            <a:solidFill>
              <a:schemeClr val="accent4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6E6E4F09-7171-408A-9862-4E6488957898}"/>
                </a:ext>
              </a:extLst>
            </p:cNvPr>
            <p:cNvSpPr txBox="1"/>
            <p:nvPr/>
          </p:nvSpPr>
          <p:spPr>
            <a:xfrm>
              <a:off x="-2573131" y="3618904"/>
              <a:ext cx="1808160" cy="10527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l-NL" sz="2000" b="1" dirty="0">
                  <a:solidFill>
                    <a:schemeClr val="tx2"/>
                  </a:solidFill>
                </a:rPr>
                <a:t>Hoofdlijnen RES Voortgangsdocument 2023</a:t>
              </a:r>
            </a:p>
            <a:p>
              <a:pPr algn="l"/>
              <a:r>
                <a:rPr lang="nl-NL" sz="2000" i="1" dirty="0">
                  <a:solidFill>
                    <a:schemeClr val="tx2"/>
                  </a:solidFill>
                </a:rPr>
                <a:t>Augustus</a:t>
              </a:r>
            </a:p>
            <a:p>
              <a:pPr algn="l"/>
              <a:r>
                <a:rPr lang="nl-NL" sz="2000" i="1" dirty="0">
                  <a:solidFill>
                    <a:schemeClr val="tx2"/>
                  </a:solidFill>
                </a:rPr>
                <a:t>tot oktober 2022</a:t>
              </a:r>
            </a:p>
            <a:p>
              <a:pPr algn="l"/>
              <a:endParaRPr lang="nl-NL" sz="500" i="1" dirty="0">
                <a:solidFill>
                  <a:schemeClr val="tx2"/>
                </a:solidFill>
              </a:endParaRPr>
            </a:p>
          </p:txBody>
        </p:sp>
      </p:grpSp>
      <p:sp>
        <p:nvSpPr>
          <p:cNvPr id="54" name="Tijdelijke aanduiding voor afbeelding 13">
            <a:extLst>
              <a:ext uri="{FF2B5EF4-FFF2-40B4-BE49-F238E27FC236}">
                <a16:creationId xmlns:a16="http://schemas.microsoft.com/office/drawing/2014/main" id="{B4E61094-322C-4878-9851-6249446034F5}"/>
              </a:ext>
            </a:extLst>
          </p:cNvPr>
          <p:cNvSpPr txBox="1">
            <a:spLocks/>
          </p:cNvSpPr>
          <p:nvPr/>
        </p:nvSpPr>
        <p:spPr>
          <a:xfrm>
            <a:off x="7502567" y="1806821"/>
            <a:ext cx="409947" cy="409947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56" name="Tijdelijke aanduiding voor afbeelding 13">
            <a:extLst>
              <a:ext uri="{FF2B5EF4-FFF2-40B4-BE49-F238E27FC236}">
                <a16:creationId xmlns:a16="http://schemas.microsoft.com/office/drawing/2014/main" id="{2E085167-E568-4374-A2EF-D2F961B6C254}"/>
              </a:ext>
            </a:extLst>
          </p:cNvPr>
          <p:cNvSpPr txBox="1">
            <a:spLocks/>
          </p:cNvSpPr>
          <p:nvPr/>
        </p:nvSpPr>
        <p:spPr>
          <a:xfrm>
            <a:off x="8130608" y="1806821"/>
            <a:ext cx="409947" cy="409947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58" name="Tijdelijke aanduiding voor afbeelding 13">
            <a:extLst>
              <a:ext uri="{FF2B5EF4-FFF2-40B4-BE49-F238E27FC236}">
                <a16:creationId xmlns:a16="http://schemas.microsoft.com/office/drawing/2014/main" id="{3AD67F0D-6329-4BA6-B68A-84D5194549A4}"/>
              </a:ext>
            </a:extLst>
          </p:cNvPr>
          <p:cNvSpPr txBox="1">
            <a:spLocks/>
          </p:cNvSpPr>
          <p:nvPr/>
        </p:nvSpPr>
        <p:spPr>
          <a:xfrm>
            <a:off x="8758649" y="1806821"/>
            <a:ext cx="409947" cy="409947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60" name="Tijdelijke aanduiding voor afbeelding 13">
            <a:extLst>
              <a:ext uri="{FF2B5EF4-FFF2-40B4-BE49-F238E27FC236}">
                <a16:creationId xmlns:a16="http://schemas.microsoft.com/office/drawing/2014/main" id="{F3AE1688-B687-45D1-9196-C1E9C6CDCD5A}"/>
              </a:ext>
            </a:extLst>
          </p:cNvPr>
          <p:cNvSpPr txBox="1">
            <a:spLocks/>
          </p:cNvSpPr>
          <p:nvPr/>
        </p:nvSpPr>
        <p:spPr>
          <a:xfrm>
            <a:off x="10014731" y="1806821"/>
            <a:ext cx="409947" cy="409947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grpSp>
        <p:nvGrpSpPr>
          <p:cNvPr id="118" name="Groep 117">
            <a:extLst>
              <a:ext uri="{FF2B5EF4-FFF2-40B4-BE49-F238E27FC236}">
                <a16:creationId xmlns:a16="http://schemas.microsoft.com/office/drawing/2014/main" id="{0A99FB7D-80E5-4CF1-B840-BD8A6C7477C0}"/>
              </a:ext>
            </a:extLst>
          </p:cNvPr>
          <p:cNvGrpSpPr/>
          <p:nvPr/>
        </p:nvGrpSpPr>
        <p:grpSpPr>
          <a:xfrm>
            <a:off x="6504704" y="2956056"/>
            <a:ext cx="2465090" cy="1769089"/>
            <a:chOff x="-1499138" y="4693001"/>
            <a:chExt cx="706100" cy="1957484"/>
          </a:xfrm>
        </p:grpSpPr>
        <p:sp>
          <p:nvSpPr>
            <p:cNvPr id="119" name="Rechthoek: afgeronde hoeken 118">
              <a:extLst>
                <a:ext uri="{FF2B5EF4-FFF2-40B4-BE49-F238E27FC236}">
                  <a16:creationId xmlns:a16="http://schemas.microsoft.com/office/drawing/2014/main" id="{F0F7A97C-95F9-4E75-920A-45043B5C432E}"/>
                </a:ext>
              </a:extLst>
            </p:cNvPr>
            <p:cNvSpPr/>
            <p:nvPr/>
          </p:nvSpPr>
          <p:spPr>
            <a:xfrm>
              <a:off x="-1499138" y="4693001"/>
              <a:ext cx="706100" cy="1957484"/>
            </a:xfrm>
            <a:prstGeom prst="roundRect">
              <a:avLst/>
            </a:prstGeom>
            <a:solidFill>
              <a:schemeClr val="accent4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0" name="Tekstvak 119">
              <a:extLst>
                <a:ext uri="{FF2B5EF4-FFF2-40B4-BE49-F238E27FC236}">
                  <a16:creationId xmlns:a16="http://schemas.microsoft.com/office/drawing/2014/main" id="{4F5A2C21-8D9A-4212-9F6E-09B6CA7C1EBB}"/>
                </a:ext>
              </a:extLst>
            </p:cNvPr>
            <p:cNvSpPr txBox="1"/>
            <p:nvPr/>
          </p:nvSpPr>
          <p:spPr>
            <a:xfrm>
              <a:off x="-1461076" y="4789852"/>
              <a:ext cx="660977" cy="17879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l-NL" sz="2000" b="1" dirty="0">
                  <a:solidFill>
                    <a:schemeClr val="tx2"/>
                  </a:solidFill>
                </a:rPr>
                <a:t>RES Voortgangsdocument 2023</a:t>
              </a:r>
            </a:p>
            <a:p>
              <a:pPr algn="l"/>
              <a:r>
                <a:rPr lang="nl-NL" sz="2000" i="1" dirty="0">
                  <a:solidFill>
                    <a:schemeClr val="tx2"/>
                  </a:solidFill>
                </a:rPr>
                <a:t>Oktober 2022</a:t>
              </a:r>
            </a:p>
            <a:p>
              <a:pPr algn="l"/>
              <a:r>
                <a:rPr lang="nl-NL" sz="2000" i="1" dirty="0">
                  <a:solidFill>
                    <a:schemeClr val="tx2"/>
                  </a:solidFill>
                </a:rPr>
                <a:t>tot maart 2023</a:t>
              </a:r>
            </a:p>
            <a:p>
              <a:pPr algn="l"/>
              <a:endParaRPr lang="nl-NL" sz="5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47" name="Groep 146">
            <a:extLst>
              <a:ext uri="{FF2B5EF4-FFF2-40B4-BE49-F238E27FC236}">
                <a16:creationId xmlns:a16="http://schemas.microsoft.com/office/drawing/2014/main" id="{2DBA5531-2783-467C-8F2A-31E4391C0F7E}"/>
              </a:ext>
            </a:extLst>
          </p:cNvPr>
          <p:cNvGrpSpPr/>
          <p:nvPr/>
        </p:nvGrpSpPr>
        <p:grpSpPr>
          <a:xfrm>
            <a:off x="9331451" y="2721947"/>
            <a:ext cx="1433419" cy="1087349"/>
            <a:chOff x="-1562771" y="4693001"/>
            <a:chExt cx="1219580" cy="1117911"/>
          </a:xfrm>
        </p:grpSpPr>
        <p:sp>
          <p:nvSpPr>
            <p:cNvPr id="148" name="Rechthoek: afgeronde hoeken 147">
              <a:extLst>
                <a:ext uri="{FF2B5EF4-FFF2-40B4-BE49-F238E27FC236}">
                  <a16:creationId xmlns:a16="http://schemas.microsoft.com/office/drawing/2014/main" id="{9AD8DB7C-1B1F-42B9-84E1-D56F1B8C8001}"/>
                </a:ext>
              </a:extLst>
            </p:cNvPr>
            <p:cNvSpPr/>
            <p:nvPr/>
          </p:nvSpPr>
          <p:spPr>
            <a:xfrm>
              <a:off x="-1562771" y="4693001"/>
              <a:ext cx="1219580" cy="964331"/>
            </a:xfrm>
            <a:prstGeom prst="roundRect">
              <a:avLst/>
            </a:prstGeom>
            <a:solidFill>
              <a:schemeClr val="accent4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9" name="Tekstvak 148">
              <a:extLst>
                <a:ext uri="{FF2B5EF4-FFF2-40B4-BE49-F238E27FC236}">
                  <a16:creationId xmlns:a16="http://schemas.microsoft.com/office/drawing/2014/main" id="{1F22EBE3-96BA-46F7-B778-A0B077316192}"/>
                </a:ext>
              </a:extLst>
            </p:cNvPr>
            <p:cNvSpPr txBox="1"/>
            <p:nvPr/>
          </p:nvSpPr>
          <p:spPr>
            <a:xfrm>
              <a:off x="-1426479" y="4766702"/>
              <a:ext cx="1042694" cy="10442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l-NL" sz="1100" b="1" dirty="0">
                  <a:solidFill>
                    <a:schemeClr val="tx2"/>
                  </a:solidFill>
                </a:rPr>
                <a:t>Informeren gemeenteraden over  RES Voortgangsdocument 2023</a:t>
              </a:r>
            </a:p>
            <a:p>
              <a:pPr algn="l"/>
              <a:endParaRPr lang="nl-NL" sz="1100" dirty="0"/>
            </a:p>
          </p:txBody>
        </p:sp>
      </p:grpSp>
      <p:sp>
        <p:nvSpPr>
          <p:cNvPr id="325" name="Titel 324">
            <a:extLst>
              <a:ext uri="{FF2B5EF4-FFF2-40B4-BE49-F238E27FC236}">
                <a16:creationId xmlns:a16="http://schemas.microsoft.com/office/drawing/2014/main" id="{34A2E3FB-B33F-4045-9251-3519FD10F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Tijdlijn RES 2022/2023 </a:t>
            </a:r>
          </a:p>
        </p:txBody>
      </p:sp>
      <p:cxnSp>
        <p:nvCxnSpPr>
          <p:cNvPr id="416" name="Rechte verbindingslijn 415">
            <a:extLst>
              <a:ext uri="{FF2B5EF4-FFF2-40B4-BE49-F238E27FC236}">
                <a16:creationId xmlns:a16="http://schemas.microsoft.com/office/drawing/2014/main" id="{59759832-DA2F-4584-AF2E-722CE12374A1}"/>
              </a:ext>
            </a:extLst>
          </p:cNvPr>
          <p:cNvCxnSpPr>
            <a:cxnSpLocks/>
          </p:cNvCxnSpPr>
          <p:nvPr/>
        </p:nvCxnSpPr>
        <p:spPr>
          <a:xfrm>
            <a:off x="5821476" y="2321423"/>
            <a:ext cx="3154202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kstvak 78">
            <a:extLst>
              <a:ext uri="{FF2B5EF4-FFF2-40B4-BE49-F238E27FC236}">
                <a16:creationId xmlns:a16="http://schemas.microsoft.com/office/drawing/2014/main" id="{2AEB6ABE-8855-4754-8FDC-B0EA8594B737}"/>
              </a:ext>
            </a:extLst>
          </p:cNvPr>
          <p:cNvSpPr txBox="1"/>
          <p:nvPr/>
        </p:nvSpPr>
        <p:spPr>
          <a:xfrm>
            <a:off x="1089116" y="1154514"/>
            <a:ext cx="7181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sz="900" dirty="0"/>
              <a:t>16 maart: </a:t>
            </a:r>
          </a:p>
          <a:p>
            <a:pPr algn="l"/>
            <a:r>
              <a:rPr lang="nl-NL" sz="900" dirty="0"/>
              <a:t>Stuurgroep RES</a:t>
            </a:r>
          </a:p>
        </p:txBody>
      </p:sp>
      <p:cxnSp>
        <p:nvCxnSpPr>
          <p:cNvPr id="113" name="Rechte verbindingslijn 112">
            <a:extLst>
              <a:ext uri="{FF2B5EF4-FFF2-40B4-BE49-F238E27FC236}">
                <a16:creationId xmlns:a16="http://schemas.microsoft.com/office/drawing/2014/main" id="{8C959FA9-2440-4EFA-BA00-D2B18BF58245}"/>
              </a:ext>
            </a:extLst>
          </p:cNvPr>
          <p:cNvCxnSpPr>
            <a:cxnSpLocks/>
          </p:cNvCxnSpPr>
          <p:nvPr/>
        </p:nvCxnSpPr>
        <p:spPr>
          <a:xfrm flipV="1">
            <a:off x="1427130" y="1431513"/>
            <a:ext cx="0" cy="6030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8" name="Tijdelijke aanduiding voor afbeelding 13">
            <a:extLst>
              <a:ext uri="{FF2B5EF4-FFF2-40B4-BE49-F238E27FC236}">
                <a16:creationId xmlns:a16="http://schemas.microsoft.com/office/drawing/2014/main" id="{7481EE9E-AA05-420D-94E4-9E460D46576C}"/>
              </a:ext>
            </a:extLst>
          </p:cNvPr>
          <p:cNvSpPr txBox="1">
            <a:spLocks/>
          </p:cNvSpPr>
          <p:nvPr/>
        </p:nvSpPr>
        <p:spPr>
          <a:xfrm>
            <a:off x="4990403" y="1806821"/>
            <a:ext cx="409947" cy="409947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90" name="Tijdelijke aanduiding voor afbeelding 13">
            <a:extLst>
              <a:ext uri="{FF2B5EF4-FFF2-40B4-BE49-F238E27FC236}">
                <a16:creationId xmlns:a16="http://schemas.microsoft.com/office/drawing/2014/main" id="{02C80D6C-0440-4861-851F-5015BF889958}"/>
              </a:ext>
            </a:extLst>
          </p:cNvPr>
          <p:cNvSpPr txBox="1">
            <a:spLocks/>
          </p:cNvSpPr>
          <p:nvPr/>
        </p:nvSpPr>
        <p:spPr>
          <a:xfrm>
            <a:off x="6874526" y="1806821"/>
            <a:ext cx="409947" cy="409947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92" name="Tijdelijke aanduiding voor afbeelding 13">
            <a:extLst>
              <a:ext uri="{FF2B5EF4-FFF2-40B4-BE49-F238E27FC236}">
                <a16:creationId xmlns:a16="http://schemas.microsoft.com/office/drawing/2014/main" id="{FCBD52DB-6C4C-4D2E-BE2F-E90A9A01C56F}"/>
              </a:ext>
            </a:extLst>
          </p:cNvPr>
          <p:cNvSpPr txBox="1">
            <a:spLocks/>
          </p:cNvSpPr>
          <p:nvPr/>
        </p:nvSpPr>
        <p:spPr>
          <a:xfrm>
            <a:off x="9386690" y="1806821"/>
            <a:ext cx="409947" cy="409947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94" name="Tijdelijke aanduiding voor afbeelding 13">
            <a:extLst>
              <a:ext uri="{FF2B5EF4-FFF2-40B4-BE49-F238E27FC236}">
                <a16:creationId xmlns:a16="http://schemas.microsoft.com/office/drawing/2014/main" id="{3A6E266B-F4D3-43D9-BEB3-58C78EAADEED}"/>
              </a:ext>
            </a:extLst>
          </p:cNvPr>
          <p:cNvSpPr txBox="1">
            <a:spLocks/>
          </p:cNvSpPr>
          <p:nvPr/>
        </p:nvSpPr>
        <p:spPr>
          <a:xfrm>
            <a:off x="10642776" y="1806821"/>
            <a:ext cx="409947" cy="409947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96" name="Tijdelijke aanduiding voor afbeelding 13">
            <a:extLst>
              <a:ext uri="{FF2B5EF4-FFF2-40B4-BE49-F238E27FC236}">
                <a16:creationId xmlns:a16="http://schemas.microsoft.com/office/drawing/2014/main" id="{514DC7BE-8407-4A8B-93B7-16A2913A4F33}"/>
              </a:ext>
            </a:extLst>
          </p:cNvPr>
          <p:cNvSpPr txBox="1">
            <a:spLocks/>
          </p:cNvSpPr>
          <p:nvPr/>
        </p:nvSpPr>
        <p:spPr>
          <a:xfrm>
            <a:off x="1222157" y="1806821"/>
            <a:ext cx="409947" cy="409947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99" name="Tijdelijke aanduiding voor afbeelding 13">
            <a:extLst>
              <a:ext uri="{FF2B5EF4-FFF2-40B4-BE49-F238E27FC236}">
                <a16:creationId xmlns:a16="http://schemas.microsoft.com/office/drawing/2014/main" id="{82E51E54-BEA0-472E-B381-FE270EC10212}"/>
              </a:ext>
            </a:extLst>
          </p:cNvPr>
          <p:cNvSpPr txBox="1">
            <a:spLocks/>
          </p:cNvSpPr>
          <p:nvPr/>
        </p:nvSpPr>
        <p:spPr>
          <a:xfrm>
            <a:off x="1850198" y="1806821"/>
            <a:ext cx="409947" cy="409947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1" name="Tijdelijke aanduiding voor afbeelding 13">
            <a:extLst>
              <a:ext uri="{FF2B5EF4-FFF2-40B4-BE49-F238E27FC236}">
                <a16:creationId xmlns:a16="http://schemas.microsoft.com/office/drawing/2014/main" id="{EE422B5A-C9CC-4EC5-9440-8EC666538086}"/>
              </a:ext>
            </a:extLst>
          </p:cNvPr>
          <p:cNvSpPr txBox="1">
            <a:spLocks/>
          </p:cNvSpPr>
          <p:nvPr/>
        </p:nvSpPr>
        <p:spPr>
          <a:xfrm>
            <a:off x="2478239" y="1806821"/>
            <a:ext cx="409947" cy="409947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000" b="0" kern="1200">
                <a:solidFill>
                  <a:schemeClr val="bg1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80" name="Tekstvak 79">
            <a:extLst>
              <a:ext uri="{FF2B5EF4-FFF2-40B4-BE49-F238E27FC236}">
                <a16:creationId xmlns:a16="http://schemas.microsoft.com/office/drawing/2014/main" id="{27D80709-710C-487D-A046-AD343322D9E7}"/>
              </a:ext>
            </a:extLst>
          </p:cNvPr>
          <p:cNvSpPr txBox="1"/>
          <p:nvPr/>
        </p:nvSpPr>
        <p:spPr>
          <a:xfrm>
            <a:off x="11382867" y="1663498"/>
            <a:ext cx="49109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000" dirty="0">
                <a:solidFill>
                  <a:schemeClr val="bg1"/>
                </a:solidFill>
                <a:latin typeface="+mj-lt"/>
              </a:rPr>
              <a:t>JUL ‘23</a:t>
            </a: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804A85D0-B572-49BA-9EB4-7EA1D2379EA9}"/>
              </a:ext>
            </a:extLst>
          </p:cNvPr>
          <p:cNvSpPr txBox="1"/>
          <p:nvPr/>
        </p:nvSpPr>
        <p:spPr>
          <a:xfrm>
            <a:off x="1315652" y="1843617"/>
            <a:ext cx="28955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100" dirty="0">
                <a:solidFill>
                  <a:schemeClr val="bg1"/>
                </a:solidFill>
                <a:latin typeface="+mj-lt"/>
              </a:rPr>
              <a:t>MRT ‘22</a:t>
            </a:r>
          </a:p>
        </p:txBody>
      </p:sp>
      <p:sp>
        <p:nvSpPr>
          <p:cNvPr id="84" name="Tekstvak 83">
            <a:extLst>
              <a:ext uri="{FF2B5EF4-FFF2-40B4-BE49-F238E27FC236}">
                <a16:creationId xmlns:a16="http://schemas.microsoft.com/office/drawing/2014/main" id="{76C747E0-72C9-42A3-924C-05126AAE2300}"/>
              </a:ext>
            </a:extLst>
          </p:cNvPr>
          <p:cNvSpPr txBox="1"/>
          <p:nvPr/>
        </p:nvSpPr>
        <p:spPr>
          <a:xfrm>
            <a:off x="1929690" y="1844804"/>
            <a:ext cx="28178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100" dirty="0">
                <a:solidFill>
                  <a:schemeClr val="bg1"/>
                </a:solidFill>
                <a:latin typeface="+mj-lt"/>
              </a:rPr>
              <a:t>APR ‘22</a:t>
            </a:r>
          </a:p>
        </p:txBody>
      </p:sp>
      <p:sp>
        <p:nvSpPr>
          <p:cNvPr id="89" name="Tekstvak 88">
            <a:extLst>
              <a:ext uri="{FF2B5EF4-FFF2-40B4-BE49-F238E27FC236}">
                <a16:creationId xmlns:a16="http://schemas.microsoft.com/office/drawing/2014/main" id="{A16335BA-5049-4C99-95C9-78B93D20D6B7}"/>
              </a:ext>
            </a:extLst>
          </p:cNvPr>
          <p:cNvSpPr txBox="1"/>
          <p:nvPr/>
        </p:nvSpPr>
        <p:spPr>
          <a:xfrm>
            <a:off x="2568586" y="1849160"/>
            <a:ext cx="28178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100" dirty="0">
                <a:solidFill>
                  <a:schemeClr val="bg1"/>
                </a:solidFill>
                <a:latin typeface="+mj-lt"/>
              </a:rPr>
              <a:t>MEI ‘22</a:t>
            </a:r>
          </a:p>
        </p:txBody>
      </p:sp>
      <p:sp>
        <p:nvSpPr>
          <p:cNvPr id="91" name="Tekstvak 90">
            <a:extLst>
              <a:ext uri="{FF2B5EF4-FFF2-40B4-BE49-F238E27FC236}">
                <a16:creationId xmlns:a16="http://schemas.microsoft.com/office/drawing/2014/main" id="{3B4192EE-C419-4333-882D-368B37DD0F66}"/>
              </a:ext>
            </a:extLst>
          </p:cNvPr>
          <p:cNvSpPr txBox="1"/>
          <p:nvPr/>
        </p:nvSpPr>
        <p:spPr>
          <a:xfrm>
            <a:off x="3182405" y="1851383"/>
            <a:ext cx="28178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100" dirty="0">
                <a:solidFill>
                  <a:schemeClr val="bg1"/>
                </a:solidFill>
                <a:latin typeface="+mj-lt"/>
              </a:rPr>
              <a:t>JUN ‘22</a:t>
            </a:r>
          </a:p>
        </p:txBody>
      </p:sp>
      <p:sp>
        <p:nvSpPr>
          <p:cNvPr id="93" name="Tekstvak 92">
            <a:extLst>
              <a:ext uri="{FF2B5EF4-FFF2-40B4-BE49-F238E27FC236}">
                <a16:creationId xmlns:a16="http://schemas.microsoft.com/office/drawing/2014/main" id="{E773EEBF-0C54-480A-9F54-F1E09C8DA442}"/>
              </a:ext>
            </a:extLst>
          </p:cNvPr>
          <p:cNvSpPr txBox="1"/>
          <p:nvPr/>
        </p:nvSpPr>
        <p:spPr>
          <a:xfrm>
            <a:off x="3820502" y="1842517"/>
            <a:ext cx="28178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100" dirty="0">
                <a:solidFill>
                  <a:schemeClr val="bg1"/>
                </a:solidFill>
                <a:latin typeface="+mj-lt"/>
              </a:rPr>
              <a:t>JUL ‘22</a:t>
            </a:r>
          </a:p>
        </p:txBody>
      </p:sp>
      <p:sp>
        <p:nvSpPr>
          <p:cNvPr id="95" name="Tekstvak 94">
            <a:extLst>
              <a:ext uri="{FF2B5EF4-FFF2-40B4-BE49-F238E27FC236}">
                <a16:creationId xmlns:a16="http://schemas.microsoft.com/office/drawing/2014/main" id="{D1721CCE-BAD5-4F86-9354-9F4B4F0AB803}"/>
              </a:ext>
            </a:extLst>
          </p:cNvPr>
          <p:cNvSpPr txBox="1"/>
          <p:nvPr/>
        </p:nvSpPr>
        <p:spPr>
          <a:xfrm>
            <a:off x="4433877" y="1856009"/>
            <a:ext cx="28178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100" dirty="0">
                <a:solidFill>
                  <a:schemeClr val="bg1"/>
                </a:solidFill>
                <a:latin typeface="+mj-lt"/>
              </a:rPr>
              <a:t>AUG ‘22</a:t>
            </a:r>
          </a:p>
        </p:txBody>
      </p:sp>
      <p:sp>
        <p:nvSpPr>
          <p:cNvPr id="97" name="Tekstvak 96">
            <a:extLst>
              <a:ext uri="{FF2B5EF4-FFF2-40B4-BE49-F238E27FC236}">
                <a16:creationId xmlns:a16="http://schemas.microsoft.com/office/drawing/2014/main" id="{A7A70474-B641-4F31-ADFD-0BBCC2F16FE7}"/>
              </a:ext>
            </a:extLst>
          </p:cNvPr>
          <p:cNvSpPr txBox="1"/>
          <p:nvPr/>
        </p:nvSpPr>
        <p:spPr>
          <a:xfrm>
            <a:off x="5095386" y="1838854"/>
            <a:ext cx="28178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100" dirty="0">
                <a:solidFill>
                  <a:schemeClr val="bg1"/>
                </a:solidFill>
                <a:latin typeface="+mj-lt"/>
              </a:rPr>
              <a:t>SEP ‘22</a:t>
            </a:r>
          </a:p>
        </p:txBody>
      </p:sp>
      <p:sp>
        <p:nvSpPr>
          <p:cNvPr id="100" name="Tekstvak 99">
            <a:extLst>
              <a:ext uri="{FF2B5EF4-FFF2-40B4-BE49-F238E27FC236}">
                <a16:creationId xmlns:a16="http://schemas.microsoft.com/office/drawing/2014/main" id="{A41D9320-AFC1-40E9-A925-C31551043E08}"/>
              </a:ext>
            </a:extLst>
          </p:cNvPr>
          <p:cNvSpPr txBox="1"/>
          <p:nvPr/>
        </p:nvSpPr>
        <p:spPr>
          <a:xfrm>
            <a:off x="5709115" y="1841368"/>
            <a:ext cx="28178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100" dirty="0">
                <a:solidFill>
                  <a:schemeClr val="bg1"/>
                </a:solidFill>
                <a:latin typeface="+mj-lt"/>
              </a:rPr>
              <a:t>OKT ‘22</a:t>
            </a:r>
          </a:p>
        </p:txBody>
      </p:sp>
      <p:sp>
        <p:nvSpPr>
          <p:cNvPr id="102" name="Tekstvak 101">
            <a:extLst>
              <a:ext uri="{FF2B5EF4-FFF2-40B4-BE49-F238E27FC236}">
                <a16:creationId xmlns:a16="http://schemas.microsoft.com/office/drawing/2014/main" id="{68B8C8F2-226D-4B95-9188-D2416415D3A7}"/>
              </a:ext>
            </a:extLst>
          </p:cNvPr>
          <p:cNvSpPr txBox="1"/>
          <p:nvPr/>
        </p:nvSpPr>
        <p:spPr>
          <a:xfrm>
            <a:off x="6330737" y="1856009"/>
            <a:ext cx="28178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100" dirty="0">
                <a:solidFill>
                  <a:schemeClr val="bg1"/>
                </a:solidFill>
                <a:latin typeface="+mj-lt"/>
              </a:rPr>
              <a:t>NOV ‘22</a:t>
            </a:r>
          </a:p>
        </p:txBody>
      </p:sp>
      <p:sp>
        <p:nvSpPr>
          <p:cNvPr id="103" name="Tekstvak 102">
            <a:extLst>
              <a:ext uri="{FF2B5EF4-FFF2-40B4-BE49-F238E27FC236}">
                <a16:creationId xmlns:a16="http://schemas.microsoft.com/office/drawing/2014/main" id="{7B28270A-749F-470C-B011-B1824D846B17}"/>
              </a:ext>
            </a:extLst>
          </p:cNvPr>
          <p:cNvSpPr txBox="1"/>
          <p:nvPr/>
        </p:nvSpPr>
        <p:spPr>
          <a:xfrm>
            <a:off x="6951728" y="1849160"/>
            <a:ext cx="28178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100" dirty="0">
                <a:solidFill>
                  <a:schemeClr val="bg1"/>
                </a:solidFill>
                <a:latin typeface="+mj-lt"/>
              </a:rPr>
              <a:t>DEC ‘22</a:t>
            </a:r>
          </a:p>
        </p:txBody>
      </p:sp>
      <p:sp>
        <p:nvSpPr>
          <p:cNvPr id="104" name="Tekstvak 103">
            <a:extLst>
              <a:ext uri="{FF2B5EF4-FFF2-40B4-BE49-F238E27FC236}">
                <a16:creationId xmlns:a16="http://schemas.microsoft.com/office/drawing/2014/main" id="{998ADBED-22B6-4366-B6E8-B487CBFA58B5}"/>
              </a:ext>
            </a:extLst>
          </p:cNvPr>
          <p:cNvSpPr txBox="1"/>
          <p:nvPr/>
        </p:nvSpPr>
        <p:spPr>
          <a:xfrm>
            <a:off x="7575117" y="1836419"/>
            <a:ext cx="28955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100" dirty="0">
                <a:solidFill>
                  <a:schemeClr val="bg1"/>
                </a:solidFill>
                <a:latin typeface="+mj-lt"/>
              </a:rPr>
              <a:t>JAN ‘23</a:t>
            </a:r>
          </a:p>
        </p:txBody>
      </p:sp>
      <p:sp>
        <p:nvSpPr>
          <p:cNvPr id="105" name="Tekstvak 104">
            <a:extLst>
              <a:ext uri="{FF2B5EF4-FFF2-40B4-BE49-F238E27FC236}">
                <a16:creationId xmlns:a16="http://schemas.microsoft.com/office/drawing/2014/main" id="{4F23B7D8-4648-4F41-8A9D-33614D1A9D90}"/>
              </a:ext>
            </a:extLst>
          </p:cNvPr>
          <p:cNvSpPr txBox="1"/>
          <p:nvPr/>
        </p:nvSpPr>
        <p:spPr>
          <a:xfrm>
            <a:off x="8196809" y="1836419"/>
            <a:ext cx="28955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100" dirty="0">
                <a:solidFill>
                  <a:schemeClr val="bg1"/>
                </a:solidFill>
                <a:latin typeface="+mj-lt"/>
              </a:rPr>
              <a:t>FEB ‘23</a:t>
            </a:r>
          </a:p>
        </p:txBody>
      </p:sp>
      <p:sp>
        <p:nvSpPr>
          <p:cNvPr id="107" name="Tekstvak 106">
            <a:extLst>
              <a:ext uri="{FF2B5EF4-FFF2-40B4-BE49-F238E27FC236}">
                <a16:creationId xmlns:a16="http://schemas.microsoft.com/office/drawing/2014/main" id="{45C35158-4F25-440B-A90E-9116BAC5CBF5}"/>
              </a:ext>
            </a:extLst>
          </p:cNvPr>
          <p:cNvSpPr txBox="1"/>
          <p:nvPr/>
        </p:nvSpPr>
        <p:spPr>
          <a:xfrm>
            <a:off x="8833394" y="1836419"/>
            <a:ext cx="28955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100" dirty="0">
                <a:solidFill>
                  <a:schemeClr val="bg1"/>
                </a:solidFill>
                <a:latin typeface="+mj-lt"/>
              </a:rPr>
              <a:t>MRT ‘23</a:t>
            </a:r>
          </a:p>
        </p:txBody>
      </p:sp>
      <p:sp>
        <p:nvSpPr>
          <p:cNvPr id="108" name="Tekstvak 107">
            <a:extLst>
              <a:ext uri="{FF2B5EF4-FFF2-40B4-BE49-F238E27FC236}">
                <a16:creationId xmlns:a16="http://schemas.microsoft.com/office/drawing/2014/main" id="{1C1E6DE1-B894-4F1D-BEFE-AB83872CF160}"/>
              </a:ext>
            </a:extLst>
          </p:cNvPr>
          <p:cNvSpPr txBox="1"/>
          <p:nvPr/>
        </p:nvSpPr>
        <p:spPr>
          <a:xfrm>
            <a:off x="9470531" y="1838854"/>
            <a:ext cx="28178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100" dirty="0">
                <a:solidFill>
                  <a:schemeClr val="bg1"/>
                </a:solidFill>
                <a:latin typeface="+mj-lt"/>
              </a:rPr>
              <a:t>APR ‘23</a:t>
            </a:r>
          </a:p>
        </p:txBody>
      </p:sp>
      <p:sp>
        <p:nvSpPr>
          <p:cNvPr id="109" name="Tekstvak 108">
            <a:extLst>
              <a:ext uri="{FF2B5EF4-FFF2-40B4-BE49-F238E27FC236}">
                <a16:creationId xmlns:a16="http://schemas.microsoft.com/office/drawing/2014/main" id="{7BE41263-658C-4739-B07F-D52CDBA2A49C}"/>
              </a:ext>
            </a:extLst>
          </p:cNvPr>
          <p:cNvSpPr txBox="1"/>
          <p:nvPr/>
        </p:nvSpPr>
        <p:spPr>
          <a:xfrm>
            <a:off x="10111940" y="1842919"/>
            <a:ext cx="28178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100" dirty="0">
                <a:solidFill>
                  <a:schemeClr val="bg1"/>
                </a:solidFill>
                <a:latin typeface="+mj-lt"/>
              </a:rPr>
              <a:t>MEI ‘23</a:t>
            </a:r>
          </a:p>
        </p:txBody>
      </p:sp>
      <p:sp>
        <p:nvSpPr>
          <p:cNvPr id="110" name="Tekstvak 109">
            <a:extLst>
              <a:ext uri="{FF2B5EF4-FFF2-40B4-BE49-F238E27FC236}">
                <a16:creationId xmlns:a16="http://schemas.microsoft.com/office/drawing/2014/main" id="{7213A6BD-83E0-4764-B0CF-ED23BD8C6D3B}"/>
              </a:ext>
            </a:extLst>
          </p:cNvPr>
          <p:cNvSpPr txBox="1"/>
          <p:nvPr/>
        </p:nvSpPr>
        <p:spPr>
          <a:xfrm>
            <a:off x="10717158" y="1836419"/>
            <a:ext cx="28178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100" dirty="0">
                <a:solidFill>
                  <a:schemeClr val="bg1"/>
                </a:solidFill>
                <a:latin typeface="+mj-lt"/>
              </a:rPr>
              <a:t>JUN ‘23</a:t>
            </a:r>
          </a:p>
        </p:txBody>
      </p:sp>
      <p:sp>
        <p:nvSpPr>
          <p:cNvPr id="116" name="Tekstvak 115">
            <a:extLst>
              <a:ext uri="{FF2B5EF4-FFF2-40B4-BE49-F238E27FC236}">
                <a16:creationId xmlns:a16="http://schemas.microsoft.com/office/drawing/2014/main" id="{FE33DFE1-2223-496D-8EA3-7D8129DC1745}"/>
              </a:ext>
            </a:extLst>
          </p:cNvPr>
          <p:cNvSpPr txBox="1"/>
          <p:nvPr/>
        </p:nvSpPr>
        <p:spPr>
          <a:xfrm>
            <a:off x="2229546" y="872715"/>
            <a:ext cx="7181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sz="900" dirty="0"/>
              <a:t>25 mei:</a:t>
            </a:r>
          </a:p>
          <a:p>
            <a:pPr algn="l"/>
            <a:r>
              <a:rPr lang="nl-NL" sz="900" dirty="0"/>
              <a:t>Stuurgroep RES</a:t>
            </a:r>
          </a:p>
        </p:txBody>
      </p:sp>
      <p:sp>
        <p:nvSpPr>
          <p:cNvPr id="122" name="Tekstvak 121">
            <a:extLst>
              <a:ext uri="{FF2B5EF4-FFF2-40B4-BE49-F238E27FC236}">
                <a16:creationId xmlns:a16="http://schemas.microsoft.com/office/drawing/2014/main" id="{FCECF44B-4442-46D3-9ED0-E0F5C7327292}"/>
              </a:ext>
            </a:extLst>
          </p:cNvPr>
          <p:cNvSpPr txBox="1"/>
          <p:nvPr/>
        </p:nvSpPr>
        <p:spPr>
          <a:xfrm>
            <a:off x="3784165" y="1149714"/>
            <a:ext cx="7181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sz="900" dirty="0"/>
              <a:t>13 juli: </a:t>
            </a:r>
          </a:p>
          <a:p>
            <a:pPr algn="l"/>
            <a:r>
              <a:rPr lang="nl-NL" sz="900" dirty="0"/>
              <a:t>Stuurgroep RES</a:t>
            </a:r>
          </a:p>
        </p:txBody>
      </p:sp>
      <p:sp>
        <p:nvSpPr>
          <p:cNvPr id="124" name="Tekstvak 123">
            <a:extLst>
              <a:ext uri="{FF2B5EF4-FFF2-40B4-BE49-F238E27FC236}">
                <a16:creationId xmlns:a16="http://schemas.microsoft.com/office/drawing/2014/main" id="{E951E5B9-2CB6-458D-8996-A87C28367B61}"/>
              </a:ext>
            </a:extLst>
          </p:cNvPr>
          <p:cNvSpPr txBox="1"/>
          <p:nvPr/>
        </p:nvSpPr>
        <p:spPr>
          <a:xfrm>
            <a:off x="5409725" y="1140756"/>
            <a:ext cx="7181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sz="900" dirty="0"/>
              <a:t>12 oktober: </a:t>
            </a:r>
          </a:p>
          <a:p>
            <a:pPr algn="l"/>
            <a:r>
              <a:rPr lang="nl-NL" sz="900" dirty="0"/>
              <a:t>Stuurgroep RES</a:t>
            </a:r>
          </a:p>
        </p:txBody>
      </p:sp>
      <p:sp>
        <p:nvSpPr>
          <p:cNvPr id="126" name="Tekstvak 125">
            <a:extLst>
              <a:ext uri="{FF2B5EF4-FFF2-40B4-BE49-F238E27FC236}">
                <a16:creationId xmlns:a16="http://schemas.microsoft.com/office/drawing/2014/main" id="{BB477D9C-6568-47AA-8238-74F51D81F8FD}"/>
              </a:ext>
            </a:extLst>
          </p:cNvPr>
          <p:cNvSpPr txBox="1"/>
          <p:nvPr/>
        </p:nvSpPr>
        <p:spPr>
          <a:xfrm>
            <a:off x="6874440" y="1140756"/>
            <a:ext cx="7181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sz="900" dirty="0"/>
              <a:t>21 december: </a:t>
            </a:r>
          </a:p>
          <a:p>
            <a:pPr algn="l"/>
            <a:r>
              <a:rPr lang="nl-NL" sz="900" dirty="0"/>
              <a:t>Stuurgroep RES</a:t>
            </a:r>
          </a:p>
        </p:txBody>
      </p:sp>
      <p:sp>
        <p:nvSpPr>
          <p:cNvPr id="130" name="Tekstvak 129">
            <a:extLst>
              <a:ext uri="{FF2B5EF4-FFF2-40B4-BE49-F238E27FC236}">
                <a16:creationId xmlns:a16="http://schemas.microsoft.com/office/drawing/2014/main" id="{8AC77F20-9801-4A43-9B51-9BE17D7B95E4}"/>
              </a:ext>
            </a:extLst>
          </p:cNvPr>
          <p:cNvSpPr txBox="1"/>
          <p:nvPr/>
        </p:nvSpPr>
        <p:spPr>
          <a:xfrm>
            <a:off x="3019961" y="872716"/>
            <a:ext cx="73577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sz="900" dirty="0"/>
              <a:t>22 juni: </a:t>
            </a:r>
            <a:r>
              <a:rPr lang="nl-NL" sz="900" dirty="0" err="1"/>
              <a:t>Poho</a:t>
            </a:r>
            <a:r>
              <a:rPr lang="nl-NL" sz="900" dirty="0"/>
              <a:t> </a:t>
            </a:r>
          </a:p>
          <a:p>
            <a:pPr algn="l"/>
            <a:r>
              <a:rPr lang="nl-NL" sz="900" dirty="0"/>
              <a:t>Energietransitie</a:t>
            </a:r>
          </a:p>
        </p:txBody>
      </p:sp>
      <p:sp>
        <p:nvSpPr>
          <p:cNvPr id="132" name="Tekstvak 131">
            <a:extLst>
              <a:ext uri="{FF2B5EF4-FFF2-40B4-BE49-F238E27FC236}">
                <a16:creationId xmlns:a16="http://schemas.microsoft.com/office/drawing/2014/main" id="{86727756-7653-4240-885E-E69CC43CB8E5}"/>
              </a:ext>
            </a:extLst>
          </p:cNvPr>
          <p:cNvSpPr txBox="1"/>
          <p:nvPr/>
        </p:nvSpPr>
        <p:spPr>
          <a:xfrm>
            <a:off x="4700697" y="879503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sz="900" dirty="0"/>
              <a:t>14 september: </a:t>
            </a:r>
            <a:r>
              <a:rPr lang="nl-NL" sz="900" dirty="0" err="1"/>
              <a:t>Poho</a:t>
            </a:r>
            <a:r>
              <a:rPr lang="nl-NL" sz="900" dirty="0"/>
              <a:t> </a:t>
            </a:r>
          </a:p>
          <a:p>
            <a:pPr algn="l"/>
            <a:r>
              <a:rPr lang="nl-NL" sz="900" dirty="0"/>
              <a:t>Energietransitie</a:t>
            </a:r>
          </a:p>
        </p:txBody>
      </p:sp>
      <p:sp>
        <p:nvSpPr>
          <p:cNvPr id="135" name="Tekstvak 134">
            <a:extLst>
              <a:ext uri="{FF2B5EF4-FFF2-40B4-BE49-F238E27FC236}">
                <a16:creationId xmlns:a16="http://schemas.microsoft.com/office/drawing/2014/main" id="{830FB30A-822D-4FBA-80C8-0DA1862110D1}"/>
              </a:ext>
            </a:extLst>
          </p:cNvPr>
          <p:cNvSpPr txBox="1"/>
          <p:nvPr/>
        </p:nvSpPr>
        <p:spPr>
          <a:xfrm>
            <a:off x="6075627" y="875572"/>
            <a:ext cx="94096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sz="900" dirty="0"/>
              <a:t>23 november: </a:t>
            </a:r>
            <a:r>
              <a:rPr lang="nl-NL" sz="900" dirty="0" err="1"/>
              <a:t>Poho</a:t>
            </a:r>
            <a:r>
              <a:rPr lang="nl-NL" sz="900" dirty="0"/>
              <a:t> </a:t>
            </a:r>
          </a:p>
          <a:p>
            <a:pPr algn="l"/>
            <a:r>
              <a:rPr lang="nl-NL" sz="900" dirty="0"/>
              <a:t>Energietransitie</a:t>
            </a:r>
          </a:p>
        </p:txBody>
      </p:sp>
      <p:grpSp>
        <p:nvGrpSpPr>
          <p:cNvPr id="146" name="Groep 145">
            <a:extLst>
              <a:ext uri="{FF2B5EF4-FFF2-40B4-BE49-F238E27FC236}">
                <a16:creationId xmlns:a16="http://schemas.microsoft.com/office/drawing/2014/main" id="{01DAE3FB-1F2B-49BE-963D-4DD1D090D247}"/>
              </a:ext>
            </a:extLst>
          </p:cNvPr>
          <p:cNvGrpSpPr/>
          <p:nvPr/>
        </p:nvGrpSpPr>
        <p:grpSpPr>
          <a:xfrm>
            <a:off x="10068940" y="3506437"/>
            <a:ext cx="2208950" cy="1259756"/>
            <a:chOff x="-1499139" y="4693002"/>
            <a:chExt cx="1228606" cy="1127358"/>
          </a:xfrm>
        </p:grpSpPr>
        <p:sp>
          <p:nvSpPr>
            <p:cNvPr id="150" name="Rechthoek: afgeronde hoeken 149">
              <a:extLst>
                <a:ext uri="{FF2B5EF4-FFF2-40B4-BE49-F238E27FC236}">
                  <a16:creationId xmlns:a16="http://schemas.microsoft.com/office/drawing/2014/main" id="{39CF1370-69B0-435F-B6FD-F83B34267364}"/>
                </a:ext>
              </a:extLst>
            </p:cNvPr>
            <p:cNvSpPr/>
            <p:nvPr/>
          </p:nvSpPr>
          <p:spPr>
            <a:xfrm>
              <a:off x="-1499139" y="4693002"/>
              <a:ext cx="1155948" cy="1127358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1" name="Tekstvak 150">
              <a:extLst>
                <a:ext uri="{FF2B5EF4-FFF2-40B4-BE49-F238E27FC236}">
                  <a16:creationId xmlns:a16="http://schemas.microsoft.com/office/drawing/2014/main" id="{D513BC0A-10A9-40D7-96E3-EDA2BD62B0DB}"/>
                </a:ext>
              </a:extLst>
            </p:cNvPr>
            <p:cNvSpPr txBox="1"/>
            <p:nvPr/>
          </p:nvSpPr>
          <p:spPr>
            <a:xfrm>
              <a:off x="-1426480" y="4766702"/>
              <a:ext cx="1155947" cy="743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l-NL" sz="1400" b="1" dirty="0">
                  <a:solidFill>
                    <a:schemeClr val="bg1"/>
                  </a:solidFill>
                </a:rPr>
                <a:t>Oplevering RES Voortgangsdocument</a:t>
              </a:r>
              <a:endParaRPr lang="nl-NL" sz="1400" i="1" dirty="0">
                <a:solidFill>
                  <a:schemeClr val="bg1"/>
                </a:solidFill>
              </a:endParaRPr>
            </a:p>
            <a:p>
              <a:pPr algn="l"/>
              <a:r>
                <a:rPr lang="nl-NL" sz="1400" i="1" dirty="0">
                  <a:solidFill>
                    <a:schemeClr val="bg1"/>
                  </a:solidFill>
                </a:rPr>
                <a:t>1 juli 2023</a:t>
              </a:r>
            </a:p>
            <a:p>
              <a:pPr algn="l"/>
              <a:endParaRPr lang="nl-NL" sz="12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2" name="Pijl: ingekeept rechts 151">
            <a:extLst>
              <a:ext uri="{FF2B5EF4-FFF2-40B4-BE49-F238E27FC236}">
                <a16:creationId xmlns:a16="http://schemas.microsoft.com/office/drawing/2014/main" id="{74623A27-1A95-4DD0-A196-33276E07FA44}"/>
              </a:ext>
            </a:extLst>
          </p:cNvPr>
          <p:cNvSpPr/>
          <p:nvPr/>
        </p:nvSpPr>
        <p:spPr>
          <a:xfrm>
            <a:off x="296278" y="5509944"/>
            <a:ext cx="11558697" cy="952348"/>
          </a:xfrm>
          <a:prstGeom prst="notched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accent1">
                    <a:lumMod val="50000"/>
                  </a:schemeClr>
                </a:solidFill>
              </a:rPr>
              <a:t>Regionale gesprek / regionale</a:t>
            </a:r>
            <a:r>
              <a:rPr lang="nl-NL" sz="3200" dirty="0">
                <a:solidFill>
                  <a:srgbClr val="000000"/>
                </a:solidFill>
              </a:rPr>
              <a:t> </a:t>
            </a:r>
            <a:r>
              <a:rPr lang="nl-NL" sz="3200" b="1" dirty="0">
                <a:solidFill>
                  <a:schemeClr val="accent1">
                    <a:lumMod val="50000"/>
                  </a:schemeClr>
                </a:solidFill>
              </a:rPr>
              <a:t>verhaal / herijking in RES 2.0</a:t>
            </a:r>
          </a:p>
        </p:txBody>
      </p:sp>
      <p:sp>
        <p:nvSpPr>
          <p:cNvPr id="153" name="Pijl: ingekeept rechts 152">
            <a:extLst>
              <a:ext uri="{FF2B5EF4-FFF2-40B4-BE49-F238E27FC236}">
                <a16:creationId xmlns:a16="http://schemas.microsoft.com/office/drawing/2014/main" id="{CB216DD1-4D36-4E05-9D5E-AEED9D8F5E6A}"/>
              </a:ext>
            </a:extLst>
          </p:cNvPr>
          <p:cNvSpPr/>
          <p:nvPr/>
        </p:nvSpPr>
        <p:spPr>
          <a:xfrm>
            <a:off x="312102" y="4830006"/>
            <a:ext cx="11558697" cy="952348"/>
          </a:xfrm>
          <a:prstGeom prst="notchedRightArrow">
            <a:avLst/>
          </a:prstGeom>
          <a:solidFill>
            <a:srgbClr val="C8D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accent1">
                    <a:lumMod val="50000"/>
                  </a:schemeClr>
                </a:solidFill>
              </a:rPr>
              <a:t>Monitoring</a:t>
            </a:r>
          </a:p>
        </p:txBody>
      </p:sp>
      <p:sp>
        <p:nvSpPr>
          <p:cNvPr id="98" name="Tekstvak 97">
            <a:extLst>
              <a:ext uri="{FF2B5EF4-FFF2-40B4-BE49-F238E27FC236}">
                <a16:creationId xmlns:a16="http://schemas.microsoft.com/office/drawing/2014/main" id="{EF2AA610-DDF5-43BE-AA43-E9D7DFAC1C68}"/>
              </a:ext>
            </a:extLst>
          </p:cNvPr>
          <p:cNvSpPr txBox="1"/>
          <p:nvPr/>
        </p:nvSpPr>
        <p:spPr>
          <a:xfrm>
            <a:off x="1939094" y="1476395"/>
            <a:ext cx="77264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sz="900" dirty="0"/>
              <a:t>12 mei: </a:t>
            </a:r>
          </a:p>
          <a:p>
            <a:pPr algn="l"/>
            <a:r>
              <a:rPr lang="nl-NL" sz="900" dirty="0"/>
              <a:t>Adviesgroep RES</a:t>
            </a:r>
          </a:p>
        </p:txBody>
      </p:sp>
      <p:cxnSp>
        <p:nvCxnSpPr>
          <p:cNvPr id="127" name="Rechte verbindingslijn 126">
            <a:extLst>
              <a:ext uri="{FF2B5EF4-FFF2-40B4-BE49-F238E27FC236}">
                <a16:creationId xmlns:a16="http://schemas.microsoft.com/office/drawing/2014/main" id="{C2C0031C-34AE-4F35-AD80-104E52E79547}"/>
              </a:ext>
            </a:extLst>
          </p:cNvPr>
          <p:cNvCxnSpPr>
            <a:cxnSpLocks/>
          </p:cNvCxnSpPr>
          <p:nvPr/>
        </p:nvCxnSpPr>
        <p:spPr>
          <a:xfrm flipV="1">
            <a:off x="2423592" y="1733046"/>
            <a:ext cx="0" cy="29224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1" name="Tekstvak 130">
            <a:extLst>
              <a:ext uri="{FF2B5EF4-FFF2-40B4-BE49-F238E27FC236}">
                <a16:creationId xmlns:a16="http://schemas.microsoft.com/office/drawing/2014/main" id="{4B334965-20ED-4FC8-BE23-84BB9A8DE778}"/>
              </a:ext>
            </a:extLst>
          </p:cNvPr>
          <p:cNvSpPr txBox="1"/>
          <p:nvPr/>
        </p:nvSpPr>
        <p:spPr>
          <a:xfrm>
            <a:off x="1523492" y="2188282"/>
            <a:ext cx="12679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nl-NL" sz="900" dirty="0"/>
          </a:p>
          <a:p>
            <a:pPr algn="l"/>
            <a:r>
              <a:rPr lang="nl-NL" sz="900" dirty="0"/>
              <a:t>14 april: Bijeenkomst S&amp;UP</a:t>
            </a:r>
          </a:p>
        </p:txBody>
      </p:sp>
      <p:sp>
        <p:nvSpPr>
          <p:cNvPr id="138" name="Tekstvak 137">
            <a:extLst>
              <a:ext uri="{FF2B5EF4-FFF2-40B4-BE49-F238E27FC236}">
                <a16:creationId xmlns:a16="http://schemas.microsoft.com/office/drawing/2014/main" id="{6B1BBF31-BAD5-42B8-927B-E1B19D6C7D35}"/>
              </a:ext>
            </a:extLst>
          </p:cNvPr>
          <p:cNvSpPr txBox="1"/>
          <p:nvPr/>
        </p:nvSpPr>
        <p:spPr>
          <a:xfrm>
            <a:off x="2874166" y="2343038"/>
            <a:ext cx="225069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900" dirty="0"/>
              <a:t>Juni: vragenuurtjes</a:t>
            </a:r>
          </a:p>
          <a:p>
            <a:r>
              <a:rPr lang="nl-NL" sz="900" dirty="0"/>
              <a:t>raadsleden en inwoners</a:t>
            </a:r>
          </a:p>
          <a:p>
            <a:endParaRPr lang="nl-NL" sz="900" dirty="0"/>
          </a:p>
        </p:txBody>
      </p:sp>
      <p:sp>
        <p:nvSpPr>
          <p:cNvPr id="139" name="Tekstvak 138">
            <a:extLst>
              <a:ext uri="{FF2B5EF4-FFF2-40B4-BE49-F238E27FC236}">
                <a16:creationId xmlns:a16="http://schemas.microsoft.com/office/drawing/2014/main" id="{B3B62108-434A-4508-968F-3E418C64D27D}"/>
              </a:ext>
            </a:extLst>
          </p:cNvPr>
          <p:cNvSpPr txBox="1"/>
          <p:nvPr/>
        </p:nvSpPr>
        <p:spPr>
          <a:xfrm>
            <a:off x="8357643" y="908720"/>
            <a:ext cx="1175002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>
                <a:schemeClr val="accent4">
                  <a:lumMod val="75000"/>
                </a:schemeClr>
              </a:buClr>
            </a:pPr>
            <a:r>
              <a:rPr lang="nl-NL" sz="900" dirty="0"/>
              <a:t>Nog in te plannen (2023):</a:t>
            </a:r>
          </a:p>
          <a:p>
            <a:pPr marL="171450" indent="-171450" algn="l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900" dirty="0" err="1"/>
              <a:t>Poho</a:t>
            </a:r>
            <a:r>
              <a:rPr lang="nl-NL" sz="900" dirty="0"/>
              <a:t> Energietransitie</a:t>
            </a:r>
          </a:p>
          <a:p>
            <a:pPr marL="171450" indent="-171450" algn="l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900" dirty="0"/>
              <a:t>Stuurgroep RES</a:t>
            </a:r>
          </a:p>
          <a:p>
            <a:pPr marL="171450" indent="-171450" algn="l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900" dirty="0"/>
              <a:t>Adviesgroep RES</a:t>
            </a:r>
          </a:p>
          <a:p>
            <a:pPr marL="171450" indent="-171450" algn="l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900" dirty="0"/>
              <a:t>Vragenuurtjes</a:t>
            </a:r>
          </a:p>
        </p:txBody>
      </p:sp>
      <p:sp>
        <p:nvSpPr>
          <p:cNvPr id="117" name="Pijl: ingekeept rechts 116">
            <a:extLst>
              <a:ext uri="{FF2B5EF4-FFF2-40B4-BE49-F238E27FC236}">
                <a16:creationId xmlns:a16="http://schemas.microsoft.com/office/drawing/2014/main" id="{9978CCF7-871B-4377-833D-D7543BF31B27}"/>
              </a:ext>
            </a:extLst>
          </p:cNvPr>
          <p:cNvSpPr/>
          <p:nvPr/>
        </p:nvSpPr>
        <p:spPr>
          <a:xfrm>
            <a:off x="10888927" y="4830006"/>
            <a:ext cx="1258329" cy="952348"/>
          </a:xfrm>
          <a:prstGeom prst="notchedRightArrow">
            <a:avLst/>
          </a:prstGeom>
          <a:solidFill>
            <a:srgbClr val="C8D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1" name="Pijl: ingekeept rechts 120">
            <a:extLst>
              <a:ext uri="{FF2B5EF4-FFF2-40B4-BE49-F238E27FC236}">
                <a16:creationId xmlns:a16="http://schemas.microsoft.com/office/drawing/2014/main" id="{8B1DDFC4-9C40-4B87-AF6C-AE84ACC90B1A}"/>
              </a:ext>
            </a:extLst>
          </p:cNvPr>
          <p:cNvSpPr/>
          <p:nvPr/>
        </p:nvSpPr>
        <p:spPr>
          <a:xfrm>
            <a:off x="11204442" y="5509944"/>
            <a:ext cx="931383" cy="952348"/>
          </a:xfrm>
          <a:prstGeom prst="notched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54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F1DCFE4-1C19-B963-5F58-752E7B148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2023 e.v.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8C9F9EA-8E81-600D-1FBA-9E4B16383C9E}"/>
              </a:ext>
            </a:extLst>
          </p:cNvPr>
          <p:cNvSpPr txBox="1"/>
          <p:nvPr/>
        </p:nvSpPr>
        <p:spPr>
          <a:xfrm>
            <a:off x="1658244" y="1274564"/>
            <a:ext cx="8866414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latin typeface="Roboto Slab Medium" pitchFamily="2" charset="0"/>
                <a:ea typeface="Roboto Slab Medium" pitchFamily="2" charset="0"/>
              </a:rPr>
              <a:t>We brengen de voortgang in beeld en bespreken waar het sneller/beter kan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800" dirty="0">
              <a:latin typeface="Roboto Slab Medium" pitchFamily="2" charset="0"/>
              <a:ea typeface="Roboto Slab Medium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latin typeface="Roboto Slab Medium" pitchFamily="2" charset="0"/>
                <a:ea typeface="Roboto Slab Medium" pitchFamily="2" charset="0"/>
              </a:rPr>
              <a:t>Dat vertalen we naar nieuwe afspraken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800" dirty="0">
              <a:latin typeface="Roboto Slab Medium" pitchFamily="2" charset="0"/>
              <a:ea typeface="Roboto Slab Medium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latin typeface="Roboto Slab Medium" pitchFamily="2" charset="0"/>
                <a:ea typeface="Roboto Slab Medium" pitchFamily="2" charset="0"/>
              </a:rPr>
              <a:t>Die afspraken maken we meteen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800" dirty="0">
              <a:latin typeface="Roboto Slab Medium" pitchFamily="2" charset="0"/>
              <a:ea typeface="Roboto Slab Medium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latin typeface="Roboto Slab Medium" pitchFamily="2" charset="0"/>
                <a:ea typeface="Roboto Slab Medium" pitchFamily="2" charset="0"/>
              </a:rPr>
              <a:t>En bundelen we t.z.t. in een RES 2.0 </a:t>
            </a:r>
          </a:p>
          <a:p>
            <a:pPr algn="l"/>
            <a:endParaRPr lang="nl-NL" sz="2800" dirty="0">
              <a:latin typeface="Roboto Slab Medium" pitchFamily="2" charset="0"/>
              <a:ea typeface="Roboto Slab Medium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latin typeface="Roboto Slab Medium" pitchFamily="2" charset="0"/>
                <a:ea typeface="Roboto Slab Medium" pitchFamily="2" charset="0"/>
              </a:rPr>
              <a:t>De voortgang maken we voor iedereen inzichtelijk</a:t>
            </a:r>
          </a:p>
        </p:txBody>
      </p:sp>
    </p:spTree>
    <p:extLst>
      <p:ext uri="{BB962C8B-B14F-4D97-AF65-F5344CB8AC3E}">
        <p14:creationId xmlns:p14="http://schemas.microsoft.com/office/powerpoint/2010/main" val="1268582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CD7980-7CCE-D24C-A341-DB4906CA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152864"/>
            <a:ext cx="5768454" cy="833536"/>
          </a:xfrm>
        </p:spPr>
        <p:txBody>
          <a:bodyPr/>
          <a:lstStyle/>
          <a:p>
            <a:r>
              <a:rPr lang="nl-NL" dirty="0"/>
              <a:t>Manier van samenwerken</a:t>
            </a:r>
          </a:p>
        </p:txBody>
      </p:sp>
      <p:sp>
        <p:nvSpPr>
          <p:cNvPr id="19" name="Tekstvak 2">
            <a:extLst>
              <a:ext uri="{FF2B5EF4-FFF2-40B4-BE49-F238E27FC236}">
                <a16:creationId xmlns:a16="http://schemas.microsoft.com/office/drawing/2014/main" id="{43DF866F-60BE-9345-8923-C8D7E6C48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597" y="1669416"/>
            <a:ext cx="4366264" cy="392603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Uitvoeren</a:t>
            </a:r>
            <a:endParaRPr kumimoji="0" lang="nl-NL" altLang="nl-N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nl-NL" altLang="nl-N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Wisselende groepjes van overheden en andere partijen.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nl-NL" alt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Voorlopers.</a:t>
            </a:r>
            <a:endParaRPr kumimoji="0" lang="nl-NL" altLang="nl-N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AutoShape 4">
            <a:extLst>
              <a:ext uri="{FF2B5EF4-FFF2-40B4-BE49-F238E27FC236}">
                <a16:creationId xmlns:a16="http://schemas.microsoft.com/office/drawing/2014/main" id="{EC0E7AFB-2890-D542-B624-194D28CCB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325" y="1669417"/>
            <a:ext cx="4366264" cy="392602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Regionale strategie ontwikkelen</a:t>
            </a:r>
            <a:endParaRPr kumimoji="0" lang="nl-NL" altLang="nl-N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nl-NL" alt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nl-NL" alt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Afspraken met </a:t>
            </a:r>
            <a:r>
              <a:rPr kumimoji="0" lang="nl-NL" altLang="nl-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 overheden samen</a:t>
            </a:r>
            <a:endParaRPr kumimoji="0" lang="nl-NL" altLang="nl-N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110F802B-4D6D-4441-936D-15D733080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2719" y="2062770"/>
            <a:ext cx="2689257" cy="286232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nl-NL" alt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nl-NL" alt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Regionale afspraken sturen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uitvoering.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nl-NL" alt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Ervaringen uit de uitvoering worden vertaald naar een regionale strategie.</a:t>
            </a:r>
            <a:endParaRPr kumimoji="0" lang="nl-NL" altLang="nl-N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BED45B08-05C8-744A-96C2-B1E267660798}"/>
              </a:ext>
            </a:extLst>
          </p:cNvPr>
          <p:cNvCxnSpPr>
            <a:cxnSpLocks/>
          </p:cNvCxnSpPr>
          <p:nvPr/>
        </p:nvCxnSpPr>
        <p:spPr>
          <a:xfrm>
            <a:off x="4751371" y="2653945"/>
            <a:ext cx="2689257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320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F1DCFE4-1C19-B963-5F58-752E7B148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Manier van samenwerken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8C9F9EA-8E81-600D-1FBA-9E4B16383C9E}"/>
              </a:ext>
            </a:extLst>
          </p:cNvPr>
          <p:cNvSpPr txBox="1"/>
          <p:nvPr/>
        </p:nvSpPr>
        <p:spPr>
          <a:xfrm>
            <a:off x="1398227" y="1757962"/>
            <a:ext cx="9386447" cy="41857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latin typeface="Roboto Slab Medium" pitchFamily="2" charset="0"/>
                <a:ea typeface="Roboto Slab Medium" pitchFamily="2" charset="0"/>
              </a:rPr>
              <a:t>Het is een gezamenlijk zoekproces naar versnelling met overheden en andere organisaties.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800" dirty="0">
              <a:latin typeface="Roboto Slab Medium" pitchFamily="2" charset="0"/>
              <a:ea typeface="Roboto Slab Medium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latin typeface="Roboto Slab Medium" pitchFamily="2" charset="0"/>
                <a:ea typeface="Roboto Slab Medium" pitchFamily="2" charset="0"/>
              </a:rPr>
              <a:t>Om dat gezamenlijk te kunnen doen, moet je met elkaar afstemmen.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800" dirty="0">
              <a:latin typeface="Roboto Slab Medium" pitchFamily="2" charset="0"/>
              <a:ea typeface="Roboto Slab Medium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latin typeface="Roboto Slab Medium" pitchFamily="2" charset="0"/>
                <a:ea typeface="Roboto Slab Medium" pitchFamily="2" charset="0"/>
              </a:rPr>
              <a:t>Dat doen we in ‘</a:t>
            </a:r>
            <a:r>
              <a:rPr lang="nl-NL" sz="2800" dirty="0" err="1">
                <a:latin typeface="Roboto Slab Medium" pitchFamily="2" charset="0"/>
                <a:ea typeface="Roboto Slab Medium" pitchFamily="2" charset="0"/>
              </a:rPr>
              <a:t>Coalitions</a:t>
            </a:r>
            <a:r>
              <a:rPr lang="nl-NL" sz="2800" dirty="0">
                <a:latin typeface="Roboto Slab Medium" pitchFamily="2" charset="0"/>
                <a:ea typeface="Roboto Slab Medium" pitchFamily="2" charset="0"/>
              </a:rPr>
              <a:t> of </a:t>
            </a:r>
            <a:r>
              <a:rPr lang="nl-NL" sz="2800" dirty="0" err="1">
                <a:latin typeface="Roboto Slab Medium" pitchFamily="2" charset="0"/>
                <a:ea typeface="Roboto Slab Medium" pitchFamily="2" charset="0"/>
              </a:rPr>
              <a:t>the</a:t>
            </a:r>
            <a:r>
              <a:rPr lang="nl-NL" sz="2800" dirty="0">
                <a:latin typeface="Roboto Slab Medium" pitchFamily="2" charset="0"/>
                <a:ea typeface="Roboto Slab Medium" pitchFamily="2" charset="0"/>
              </a:rPr>
              <a:t> </a:t>
            </a:r>
            <a:r>
              <a:rPr lang="nl-NL" sz="2800" dirty="0" err="1">
                <a:latin typeface="Roboto Slab Medium" pitchFamily="2" charset="0"/>
                <a:ea typeface="Roboto Slab Medium" pitchFamily="2" charset="0"/>
              </a:rPr>
              <a:t>Willing</a:t>
            </a:r>
            <a:r>
              <a:rPr lang="nl-NL" sz="2800" dirty="0">
                <a:latin typeface="Roboto Slab Medium" pitchFamily="2" charset="0"/>
                <a:ea typeface="Roboto Slab Medium" pitchFamily="2" charset="0"/>
              </a:rPr>
              <a:t>’ en Werkgroepen.</a:t>
            </a:r>
          </a:p>
          <a:p>
            <a:pPr algn="l"/>
            <a:r>
              <a:rPr lang="nl-NL" sz="2800" dirty="0">
                <a:latin typeface="Roboto Slab Medium" pitchFamily="2" charset="0"/>
                <a:ea typeface="Roboto Slab Medium" pitchFamily="2" charset="0"/>
              </a:rPr>
              <a:t> </a:t>
            </a:r>
          </a:p>
          <a:p>
            <a:pPr algn="l"/>
            <a:endParaRPr lang="nl-NL" sz="2000" dirty="0">
              <a:latin typeface="Roboto Slab Medium" pitchFamily="2" charset="0"/>
              <a:ea typeface="Roboto Slab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269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RES2020">
      <a:dk1>
        <a:srgbClr val="233C59"/>
      </a:dk1>
      <a:lt1>
        <a:srgbClr val="FFFFFF"/>
      </a:lt1>
      <a:dk2>
        <a:srgbClr val="1D344D"/>
      </a:dk2>
      <a:lt2>
        <a:srgbClr val="E3F3F3"/>
      </a:lt2>
      <a:accent1>
        <a:srgbClr val="007B9B"/>
      </a:accent1>
      <a:accent2>
        <a:srgbClr val="A8D8D8"/>
      </a:accent2>
      <a:accent3>
        <a:srgbClr val="82CAC9"/>
      </a:accent3>
      <a:accent4>
        <a:srgbClr val="C8E6E5"/>
      </a:accent4>
      <a:accent5>
        <a:srgbClr val="FFC000"/>
      </a:accent5>
      <a:accent6>
        <a:srgbClr val="FEE599"/>
      </a:accent6>
      <a:hlink>
        <a:srgbClr val="0563C1"/>
      </a:hlink>
      <a:folHlink>
        <a:srgbClr val="954F72"/>
      </a:folHlink>
    </a:clrScheme>
    <a:fontScheme name="ArboTechniek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S2020_basispresentatie" id="{800602F8-E6C0-F842-8C04-2616CDCEE321}" vid="{549828B0-ACAE-AD4B-8D30-EC3F4BE743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1581</TotalTime>
  <Words>1090</Words>
  <Application>Microsoft Macintosh PowerPoint</Application>
  <PresentationFormat>Breedbeeld</PresentationFormat>
  <Paragraphs>343</Paragraphs>
  <Slides>20</Slides>
  <Notes>2</Notes>
  <HiddenSlides>2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8" baseType="lpstr">
      <vt:lpstr>Calibri</vt:lpstr>
      <vt:lpstr>Arial</vt:lpstr>
      <vt:lpstr>Wingdings</vt:lpstr>
      <vt:lpstr>Calibri Light</vt:lpstr>
      <vt:lpstr>Roboto Slab Medium</vt:lpstr>
      <vt:lpstr>Roboto Slab</vt:lpstr>
      <vt:lpstr>Open Sans Light</vt:lpstr>
      <vt:lpstr>Kantoorthema</vt:lpstr>
      <vt:lpstr>PowerPoint-presentatie</vt:lpstr>
      <vt:lpstr>PowerPoint-presentatie</vt:lpstr>
      <vt:lpstr>PowerPoint-presentatie</vt:lpstr>
      <vt:lpstr>Samenwerkings- en Uitvoeringsprogramma</vt:lpstr>
      <vt:lpstr>2 stappen nu afgerond</vt:lpstr>
      <vt:lpstr>Tijdlijn RES 2022/2023 </vt:lpstr>
      <vt:lpstr>2023 e.v.</vt:lpstr>
      <vt:lpstr>Manier van samenwerken</vt:lpstr>
      <vt:lpstr>Manier van samenwerken</vt:lpstr>
      <vt:lpstr>PowerPoint-presentatie</vt:lpstr>
      <vt:lpstr>Samenwerking op communicatie </vt:lpstr>
      <vt:lpstr>PowerPoint-presentatie</vt:lpstr>
      <vt:lpstr>Besparing</vt:lpstr>
      <vt:lpstr>Besparing</vt:lpstr>
      <vt:lpstr>Energiesysteem</vt:lpstr>
      <vt:lpstr>Energiesysteem</vt:lpstr>
      <vt:lpstr>Warmte</vt:lpstr>
      <vt:lpstr>Warmte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Jorgen Bijsterveld | Groep5700</dc:creator>
  <cp:keywords/>
  <dc:description/>
  <cp:lastModifiedBy>Menno van Tartwijk</cp:lastModifiedBy>
  <cp:revision>50</cp:revision>
  <dcterms:created xsi:type="dcterms:W3CDTF">2020-05-26T10:27:01Z</dcterms:created>
  <dcterms:modified xsi:type="dcterms:W3CDTF">2022-06-27T08:23:28Z</dcterms:modified>
  <cp:category/>
</cp:coreProperties>
</file>