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403" r:id="rId6"/>
    <p:sldId id="404" r:id="rId7"/>
    <p:sldId id="407" r:id="rId8"/>
    <p:sldId id="406" r:id="rId9"/>
    <p:sldId id="308" r:id="rId10"/>
    <p:sldId id="405" r:id="rId11"/>
    <p:sldId id="408" r:id="rId12"/>
    <p:sldId id="409" r:id="rId13"/>
    <p:sldId id="412" r:id="rId14"/>
    <p:sldId id="413" r:id="rId15"/>
    <p:sldId id="415" r:id="rId16"/>
    <p:sldId id="414" r:id="rId17"/>
    <p:sldId id="416" r:id="rId18"/>
    <p:sldId id="417" r:id="rId19"/>
    <p:sldId id="418" r:id="rId20"/>
    <p:sldId id="419" r:id="rId21"/>
    <p:sldId id="421" r:id="rId22"/>
    <p:sldId id="420" r:id="rId23"/>
    <p:sldId id="422" r:id="rId24"/>
    <p:sldId id="423" r:id="rId25"/>
    <p:sldId id="424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5055AB-6769-C843-B7F7-758B9644EEB2}">
          <p14:sldIdLst>
            <p14:sldId id="256"/>
          </p14:sldIdLst>
        </p14:section>
        <p14:section name="content" id="{58BD9F0C-6E0D-2B4D-A109-DDE4B4B465EC}">
          <p14:sldIdLst>
            <p14:sldId id="403"/>
            <p14:sldId id="404"/>
            <p14:sldId id="407"/>
            <p14:sldId id="406"/>
            <p14:sldId id="308"/>
            <p14:sldId id="405"/>
            <p14:sldId id="408"/>
            <p14:sldId id="409"/>
            <p14:sldId id="412"/>
            <p14:sldId id="413"/>
            <p14:sldId id="415"/>
            <p14:sldId id="414"/>
            <p14:sldId id="416"/>
            <p14:sldId id="417"/>
            <p14:sldId id="418"/>
            <p14:sldId id="419"/>
            <p14:sldId id="421"/>
            <p14:sldId id="420"/>
            <p14:sldId id="422"/>
            <p14:sldId id="423"/>
            <p14:sldId id="424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Kraus" initials="RK" lastIdx="12" clrIdx="0">
    <p:extLst>
      <p:ext uri="{19B8F6BF-5375-455C-9EA6-DF929625EA0E}">
        <p15:presenceInfo xmlns:p15="http://schemas.microsoft.com/office/powerpoint/2012/main" userId="S::r.kraus@metropoolregioeindhoven.nl::163d5f80-bded-4830-921e-f0e3bbcaae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99FF99"/>
    <a:srgbClr val="F7E8E7"/>
    <a:srgbClr val="E9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5" autoAdjust="0"/>
    <p:restoredTop sz="96374" autoAdjust="0"/>
  </p:normalViewPr>
  <p:slideViewPr>
    <p:cSldViewPr snapToGrid="0" snapToObjects="1">
      <p:cViewPr varScale="1">
        <p:scale>
          <a:sx n="107" d="100"/>
          <a:sy n="107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E572-F924-C146-B3E5-A3BBC244B43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1AF1-8817-6E49-A264-52D22E405F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1AF1-8817-6E49-A264-52D22E405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E1AF1-8817-6E49-A264-52D22E405F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0"/>
            <a:ext cx="8225790" cy="11909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544596"/>
            <a:ext cx="8225790" cy="41450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631" y="1046162"/>
            <a:ext cx="1971675" cy="45761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369" y="1046162"/>
            <a:ext cx="6136674" cy="457616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5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-1076"/>
            <a:ext cx="7886700" cy="11873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125" y="1110006"/>
            <a:ext cx="6858000" cy="206568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125" y="3286897"/>
            <a:ext cx="6858000" cy="166816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0"/>
            <a:ext cx="8230553" cy="1184877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4162744"/>
            <a:ext cx="823055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56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0"/>
            <a:ext cx="8221980" cy="11862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10" y="1396314"/>
            <a:ext cx="3989070" cy="41104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920" y="1396314"/>
            <a:ext cx="3989070" cy="41104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0"/>
            <a:ext cx="8230823" cy="11862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887" y="1383957"/>
            <a:ext cx="3995546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87" y="2205346"/>
            <a:ext cx="3995546" cy="34416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3783" y="1383957"/>
            <a:ext cx="4049927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783" y="2205346"/>
            <a:ext cx="4049927" cy="34416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2" y="15870"/>
            <a:ext cx="8231145" cy="117037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4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93" y="1346886"/>
            <a:ext cx="2949178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352" y="1346886"/>
            <a:ext cx="5152768" cy="42630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93" y="2057400"/>
            <a:ext cx="2949178" cy="35525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15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93" y="1346886"/>
            <a:ext cx="2949178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2293" y="1346885"/>
            <a:ext cx="5194826" cy="43125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92" y="2057401"/>
            <a:ext cx="2949178" cy="36019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50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68" y="1032391"/>
            <a:ext cx="8296019" cy="1325563"/>
          </a:xfrm>
        </p:spPr>
        <p:txBody>
          <a:bodyPr/>
          <a:lstStyle>
            <a:lvl1pPr>
              <a:defRPr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369" y="2506662"/>
            <a:ext cx="8296018" cy="312801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8650" y="6400801"/>
            <a:ext cx="577215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Project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6400799" y="6400801"/>
            <a:ext cx="2224217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657F4F-313A-3942-A218-909C3968136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4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ieregiomre.nl/planm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9678" y="1162844"/>
            <a:ext cx="5162842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PlanMER</a:t>
            </a:r>
            <a:r>
              <a:rPr lang="en-US" dirty="0">
                <a:solidFill>
                  <a:schemeClr val="bg1"/>
                </a:solidFill>
              </a:rPr>
              <a:t> RES </a:t>
            </a:r>
            <a:r>
              <a:rPr lang="en-US" dirty="0" err="1">
                <a:solidFill>
                  <a:schemeClr val="bg1"/>
                </a:solidFill>
              </a:rPr>
              <a:t>Metropoolregio</a:t>
            </a:r>
            <a:r>
              <a:rPr lang="en-US" dirty="0">
                <a:solidFill>
                  <a:schemeClr val="bg1"/>
                </a:solidFill>
              </a:rPr>
              <a:t> Eindhoven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286" y="2902196"/>
            <a:ext cx="7833235" cy="17976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Steven Velthuijsen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nl-NL" sz="1800">
                <a:solidFill>
                  <a:schemeClr val="bg1"/>
                </a:solidFill>
              </a:rPr>
              <a:t>mei </a:t>
            </a:r>
            <a:r>
              <a:rPr lang="nl-NL" sz="1800" dirty="0">
                <a:solidFill>
                  <a:schemeClr val="bg1"/>
                </a:solidFill>
              </a:rPr>
              <a:t>2021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9670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Milieuthema’s &amp; Bredere thema’s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FAAD6-20D7-49C8-AA70-9E1F3A32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537" y="1457566"/>
            <a:ext cx="8230553" cy="3882769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</a:rPr>
              <a:t>Beoordeling: </a:t>
            </a:r>
          </a:p>
          <a:p>
            <a:r>
              <a:rPr lang="nl-NL">
                <a:solidFill>
                  <a:schemeClr val="tx1"/>
                </a:solidFill>
              </a:rPr>
              <a:t>Per thema enkele beoordelingscriteria.</a:t>
            </a:r>
          </a:p>
          <a:p>
            <a:r>
              <a:rPr lang="nl-NL">
                <a:solidFill>
                  <a:schemeClr val="tx1"/>
                </a:solidFill>
              </a:rPr>
              <a:t>Elk beoordelingscriterium gescoord op 5-puntsschaal.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7DC9B7A-C365-4DF3-9B85-DA993F125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76505"/>
              </p:ext>
            </p:extLst>
          </p:nvPr>
        </p:nvGraphicFramePr>
        <p:xfrm>
          <a:off x="6152096" y="1583983"/>
          <a:ext cx="2747254" cy="1432560"/>
        </p:xfrm>
        <a:graphic>
          <a:graphicData uri="http://schemas.openxmlformats.org/drawingml/2006/table">
            <a:tbl>
              <a:tblPr firstRow="1" firstCol="1" bandRow="1"/>
              <a:tblGrid>
                <a:gridCol w="840544">
                  <a:extLst>
                    <a:ext uri="{9D8B030D-6E8A-4147-A177-3AD203B41FA5}">
                      <a16:colId xmlns:a16="http://schemas.microsoft.com/office/drawing/2014/main" val="1090103980"/>
                    </a:ext>
                  </a:extLst>
                </a:gridCol>
                <a:gridCol w="1906710">
                  <a:extLst>
                    <a:ext uri="{9D8B030D-6E8A-4147-A177-3AD203B41FA5}">
                      <a16:colId xmlns:a16="http://schemas.microsoft.com/office/drawing/2014/main" val="464664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Beoordeling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6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Positief effect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4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Beperkt positief effect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3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Neutraal effect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02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Beperkt negatief effect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20005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Negatief effect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429793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D6A92650-94FB-4EBA-B261-30F7D1AFEB51}"/>
              </a:ext>
            </a:extLst>
          </p:cNvPr>
          <p:cNvSpPr txBox="1"/>
          <p:nvPr/>
        </p:nvSpPr>
        <p:spPr>
          <a:xfrm>
            <a:off x="6152096" y="1322373"/>
            <a:ext cx="3795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>
                <a:latin typeface="Carnac-Regular" panose="02000503000000020004" pitchFamily="2" charset="0"/>
              </a:rPr>
              <a:t>Vijfspuntsschaal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C5F518-A481-45AA-B9B4-F9F9D6C610F0}"/>
              </a:ext>
            </a:extLst>
          </p:cNvPr>
          <p:cNvSpPr txBox="1"/>
          <p:nvPr/>
        </p:nvSpPr>
        <p:spPr>
          <a:xfrm>
            <a:off x="422910" y="2761771"/>
            <a:ext cx="4724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>
                <a:latin typeface="Carnac-Regular" panose="02000503000000020004" pitchFamily="2" charset="0"/>
              </a:rPr>
              <a:t>Voorbeeld van een set beoordelingscriteria (Leefomgeving windenergie)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3D6B2F-D26B-40F9-BA5D-1EE6C144D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30"/>
          <a:stretch/>
        </p:blipFill>
        <p:spPr>
          <a:xfrm>
            <a:off x="-283709" y="3016543"/>
            <a:ext cx="5209291" cy="40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9670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9919"/>
            <a:ext cx="8230553" cy="1184877"/>
          </a:xfrm>
        </p:spPr>
        <p:txBody>
          <a:bodyPr/>
          <a:lstStyle/>
          <a:p>
            <a:r>
              <a:rPr lang="nl-NL"/>
              <a:t>Resultaten - windenergie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3A0FCDD6-59DC-41CF-B47B-B03CFBD6E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43173"/>
              </p:ext>
            </p:extLst>
          </p:nvPr>
        </p:nvGraphicFramePr>
        <p:xfrm>
          <a:off x="1345676" y="1204796"/>
          <a:ext cx="6452649" cy="5536375"/>
        </p:xfrm>
        <a:graphic>
          <a:graphicData uri="http://schemas.openxmlformats.org/drawingml/2006/table">
            <a:tbl>
              <a:tblPr firstRow="1" firstCol="1" bandRow="1"/>
              <a:tblGrid>
                <a:gridCol w="645341">
                  <a:extLst>
                    <a:ext uri="{9D8B030D-6E8A-4147-A177-3AD203B41FA5}">
                      <a16:colId xmlns:a16="http://schemas.microsoft.com/office/drawing/2014/main" val="807847863"/>
                    </a:ext>
                  </a:extLst>
                </a:gridCol>
                <a:gridCol w="352625">
                  <a:extLst>
                    <a:ext uri="{9D8B030D-6E8A-4147-A177-3AD203B41FA5}">
                      <a16:colId xmlns:a16="http://schemas.microsoft.com/office/drawing/2014/main" val="2374284354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3110549757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1275167358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202075216"/>
                    </a:ext>
                  </a:extLst>
                </a:gridCol>
                <a:gridCol w="301057">
                  <a:extLst>
                    <a:ext uri="{9D8B030D-6E8A-4147-A177-3AD203B41FA5}">
                      <a16:colId xmlns:a16="http://schemas.microsoft.com/office/drawing/2014/main" val="1288450270"/>
                    </a:ext>
                  </a:extLst>
                </a:gridCol>
                <a:gridCol w="275275">
                  <a:extLst>
                    <a:ext uri="{9D8B030D-6E8A-4147-A177-3AD203B41FA5}">
                      <a16:colId xmlns:a16="http://schemas.microsoft.com/office/drawing/2014/main" val="453725050"/>
                    </a:ext>
                  </a:extLst>
                </a:gridCol>
                <a:gridCol w="240390">
                  <a:extLst>
                    <a:ext uri="{9D8B030D-6E8A-4147-A177-3AD203B41FA5}">
                      <a16:colId xmlns:a16="http://schemas.microsoft.com/office/drawing/2014/main" val="3488345169"/>
                    </a:ext>
                  </a:extLst>
                </a:gridCol>
                <a:gridCol w="217642">
                  <a:extLst>
                    <a:ext uri="{9D8B030D-6E8A-4147-A177-3AD203B41FA5}">
                      <a16:colId xmlns:a16="http://schemas.microsoft.com/office/drawing/2014/main" val="2430882620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321128830"/>
                    </a:ext>
                  </a:extLst>
                </a:gridCol>
                <a:gridCol w="187308">
                  <a:extLst>
                    <a:ext uri="{9D8B030D-6E8A-4147-A177-3AD203B41FA5}">
                      <a16:colId xmlns:a16="http://schemas.microsoft.com/office/drawing/2014/main" val="3896948684"/>
                    </a:ext>
                  </a:extLst>
                </a:gridCol>
                <a:gridCol w="247974">
                  <a:extLst>
                    <a:ext uri="{9D8B030D-6E8A-4147-A177-3AD203B41FA5}">
                      <a16:colId xmlns:a16="http://schemas.microsoft.com/office/drawing/2014/main" val="248436307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029563289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45705624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836344600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065540627"/>
                    </a:ext>
                  </a:extLst>
                </a:gridCol>
                <a:gridCol w="183516">
                  <a:extLst>
                    <a:ext uri="{9D8B030D-6E8A-4147-A177-3AD203B41FA5}">
                      <a16:colId xmlns:a16="http://schemas.microsoft.com/office/drawing/2014/main" val="3895392917"/>
                    </a:ext>
                  </a:extLst>
                </a:gridCol>
                <a:gridCol w="322291">
                  <a:extLst>
                    <a:ext uri="{9D8B030D-6E8A-4147-A177-3AD203B41FA5}">
                      <a16:colId xmlns:a16="http://schemas.microsoft.com/office/drawing/2014/main" val="2138887707"/>
                    </a:ext>
                  </a:extLst>
                </a:gridCol>
                <a:gridCol w="245699">
                  <a:extLst>
                    <a:ext uri="{9D8B030D-6E8A-4147-A177-3AD203B41FA5}">
                      <a16:colId xmlns:a16="http://schemas.microsoft.com/office/drawing/2014/main" val="502663797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274509634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1334746783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1247213983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37363732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043316545"/>
                    </a:ext>
                  </a:extLst>
                </a:gridCol>
                <a:gridCol w="186551">
                  <a:extLst>
                    <a:ext uri="{9D8B030D-6E8A-4147-A177-3AD203B41FA5}">
                      <a16:colId xmlns:a16="http://schemas.microsoft.com/office/drawing/2014/main" val="1718986267"/>
                    </a:ext>
                  </a:extLst>
                </a:gridCol>
              </a:tblGrid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Opbr.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Leefomgeving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Landschap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Ecologie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Bredere thema’s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5639"/>
                  </a:ext>
                </a:extLst>
              </a:tr>
              <a:tr h="19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Zoekgebied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Energieopbrengst (GWh)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Aantal woningen &lt; 500m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Aantal woningen &lt; 1000 m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Woningen&lt;500m per GWh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Woningen&lt;1000m per GWh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Andere geluidsbronnen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Interferentie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herkomstwaarde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gebruikswaarde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belevingswaarde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 2000-gebieden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Natuurnetwerk Brabant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Hotspots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Broedvogels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Wintervogels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Vleermuizen &amp; overige besch. srt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Afstand tot netcapaciteit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Landbouw - meekoppelkansen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 - nabij nog te real. NNB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 - nabij groenbl. mantel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Ligging t.o.v. grootverbruikers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Recreatiebestemmingen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- in waterberging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Radar - Ligging in 500-voetszone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323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29365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83899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4601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37384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105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12156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1611</a:t>
                      </a:r>
                      <a:endParaRPr lang="nl-N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6799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7236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31474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78155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1579</a:t>
                      </a:r>
                      <a:endParaRPr lang="nl-N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285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55240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72143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1607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2879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97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571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44763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9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9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9670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9919"/>
            <a:ext cx="8230553" cy="1184877"/>
          </a:xfrm>
        </p:spPr>
        <p:txBody>
          <a:bodyPr/>
          <a:lstStyle/>
          <a:p>
            <a:r>
              <a:rPr lang="nl-NL"/>
              <a:t>Resultaten - windenergie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3A0FCDD6-59DC-41CF-B47B-B03CFBD6EA06}"/>
              </a:ext>
            </a:extLst>
          </p:cNvPr>
          <p:cNvGraphicFramePr>
            <a:graphicFrameLocks noGrp="1"/>
          </p:cNvGraphicFramePr>
          <p:nvPr/>
        </p:nvGraphicFramePr>
        <p:xfrm>
          <a:off x="1345676" y="1204796"/>
          <a:ext cx="6452649" cy="5536375"/>
        </p:xfrm>
        <a:graphic>
          <a:graphicData uri="http://schemas.openxmlformats.org/drawingml/2006/table">
            <a:tbl>
              <a:tblPr firstRow="1" firstCol="1" bandRow="1"/>
              <a:tblGrid>
                <a:gridCol w="645341">
                  <a:extLst>
                    <a:ext uri="{9D8B030D-6E8A-4147-A177-3AD203B41FA5}">
                      <a16:colId xmlns:a16="http://schemas.microsoft.com/office/drawing/2014/main" val="807847863"/>
                    </a:ext>
                  </a:extLst>
                </a:gridCol>
                <a:gridCol w="352625">
                  <a:extLst>
                    <a:ext uri="{9D8B030D-6E8A-4147-A177-3AD203B41FA5}">
                      <a16:colId xmlns:a16="http://schemas.microsoft.com/office/drawing/2014/main" val="2374284354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3110549757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1275167358"/>
                    </a:ext>
                  </a:extLst>
                </a:gridCol>
                <a:gridCol w="300300">
                  <a:extLst>
                    <a:ext uri="{9D8B030D-6E8A-4147-A177-3AD203B41FA5}">
                      <a16:colId xmlns:a16="http://schemas.microsoft.com/office/drawing/2014/main" val="202075216"/>
                    </a:ext>
                  </a:extLst>
                </a:gridCol>
                <a:gridCol w="301057">
                  <a:extLst>
                    <a:ext uri="{9D8B030D-6E8A-4147-A177-3AD203B41FA5}">
                      <a16:colId xmlns:a16="http://schemas.microsoft.com/office/drawing/2014/main" val="1288450270"/>
                    </a:ext>
                  </a:extLst>
                </a:gridCol>
                <a:gridCol w="275275">
                  <a:extLst>
                    <a:ext uri="{9D8B030D-6E8A-4147-A177-3AD203B41FA5}">
                      <a16:colId xmlns:a16="http://schemas.microsoft.com/office/drawing/2014/main" val="453725050"/>
                    </a:ext>
                  </a:extLst>
                </a:gridCol>
                <a:gridCol w="240390">
                  <a:extLst>
                    <a:ext uri="{9D8B030D-6E8A-4147-A177-3AD203B41FA5}">
                      <a16:colId xmlns:a16="http://schemas.microsoft.com/office/drawing/2014/main" val="3488345169"/>
                    </a:ext>
                  </a:extLst>
                </a:gridCol>
                <a:gridCol w="217642">
                  <a:extLst>
                    <a:ext uri="{9D8B030D-6E8A-4147-A177-3AD203B41FA5}">
                      <a16:colId xmlns:a16="http://schemas.microsoft.com/office/drawing/2014/main" val="2430882620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321128830"/>
                    </a:ext>
                  </a:extLst>
                </a:gridCol>
                <a:gridCol w="187308">
                  <a:extLst>
                    <a:ext uri="{9D8B030D-6E8A-4147-A177-3AD203B41FA5}">
                      <a16:colId xmlns:a16="http://schemas.microsoft.com/office/drawing/2014/main" val="3896948684"/>
                    </a:ext>
                  </a:extLst>
                </a:gridCol>
                <a:gridCol w="247974">
                  <a:extLst>
                    <a:ext uri="{9D8B030D-6E8A-4147-A177-3AD203B41FA5}">
                      <a16:colId xmlns:a16="http://schemas.microsoft.com/office/drawing/2014/main" val="248436307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029563289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45705624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836344600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065540627"/>
                    </a:ext>
                  </a:extLst>
                </a:gridCol>
                <a:gridCol w="183516">
                  <a:extLst>
                    <a:ext uri="{9D8B030D-6E8A-4147-A177-3AD203B41FA5}">
                      <a16:colId xmlns:a16="http://schemas.microsoft.com/office/drawing/2014/main" val="3895392917"/>
                    </a:ext>
                  </a:extLst>
                </a:gridCol>
                <a:gridCol w="322291">
                  <a:extLst>
                    <a:ext uri="{9D8B030D-6E8A-4147-A177-3AD203B41FA5}">
                      <a16:colId xmlns:a16="http://schemas.microsoft.com/office/drawing/2014/main" val="2138887707"/>
                    </a:ext>
                  </a:extLst>
                </a:gridCol>
                <a:gridCol w="245699">
                  <a:extLst>
                    <a:ext uri="{9D8B030D-6E8A-4147-A177-3AD203B41FA5}">
                      <a16:colId xmlns:a16="http://schemas.microsoft.com/office/drawing/2014/main" val="502663797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274509634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1334746783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1247213983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3373637321"/>
                    </a:ext>
                  </a:extLst>
                </a:gridCol>
                <a:gridCol w="214608">
                  <a:extLst>
                    <a:ext uri="{9D8B030D-6E8A-4147-A177-3AD203B41FA5}">
                      <a16:colId xmlns:a16="http://schemas.microsoft.com/office/drawing/2014/main" val="2043316545"/>
                    </a:ext>
                  </a:extLst>
                </a:gridCol>
                <a:gridCol w="186551">
                  <a:extLst>
                    <a:ext uri="{9D8B030D-6E8A-4147-A177-3AD203B41FA5}">
                      <a16:colId xmlns:a16="http://schemas.microsoft.com/office/drawing/2014/main" val="1718986267"/>
                    </a:ext>
                  </a:extLst>
                </a:gridCol>
              </a:tblGrid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Opbr.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Leefomgeving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Landschap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Ecologie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Bredere thema’s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5639"/>
                  </a:ext>
                </a:extLst>
              </a:tr>
              <a:tr h="19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Zoekgebied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Energieopbrengst (GWh)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Aantal woningen &lt; 500m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Aantal woningen &lt; 1000 m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Woningen&lt;500m per GWh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Woningen&lt;1000m per GWh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Andere geluidsbronnen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Interferentie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herkomstwaarde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gebruikswaarde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 op belevingswaarde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 2000-gebieden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Natuurnetwerk Brabant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Hotspots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Broedvogels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Wintervogels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Vleermuizen &amp; overige besch. srt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Afstand tot netcapaciteit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Landbouw - meekoppelkansen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 - nabij nog te real. NNB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 - nabij groenbl. mantel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Ligging t.o.v. grootverbruikers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Recreatiebestemmingen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- in waterberging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Radar - Ligging in 500-voetszone</a:t>
                      </a:r>
                      <a:endParaRPr lang="nl-NL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54" marR="1635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323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29365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83899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4601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37384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105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12156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1611</a:t>
                      </a:r>
                      <a:endParaRPr lang="nl-N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6799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7236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31474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78155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1579</a:t>
                      </a:r>
                      <a:endParaRPr lang="nl-N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285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55240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72143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16072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2879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97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57171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44763"/>
                  </a:ext>
                </a:extLst>
              </a:tr>
              <a:tr h="18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16354" marR="163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92281"/>
                  </a:ext>
                </a:extLst>
              </a:tr>
            </a:tbl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4A4361-E87B-4A0A-B6AB-1F27935C3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3" y="1204796"/>
            <a:ext cx="7943334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9670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9919"/>
            <a:ext cx="8230553" cy="1184877"/>
          </a:xfrm>
        </p:spPr>
        <p:txBody>
          <a:bodyPr/>
          <a:lstStyle/>
          <a:p>
            <a:r>
              <a:rPr lang="nl-NL"/>
              <a:t>Resultaten – zonne-energie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355F6BE-9BFC-4D68-8206-2B87D8B64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98737"/>
              </p:ext>
            </p:extLst>
          </p:nvPr>
        </p:nvGraphicFramePr>
        <p:xfrm>
          <a:off x="9728" y="1224251"/>
          <a:ext cx="4556568" cy="3992657"/>
        </p:xfrm>
        <a:graphic>
          <a:graphicData uri="http://schemas.openxmlformats.org/drawingml/2006/table">
            <a:tbl>
              <a:tblPr firstRow="1" firstCol="1" bandRow="1"/>
              <a:tblGrid>
                <a:gridCol w="180000">
                  <a:extLst>
                    <a:ext uri="{9D8B030D-6E8A-4147-A177-3AD203B41FA5}">
                      <a16:colId xmlns:a16="http://schemas.microsoft.com/office/drawing/2014/main" val="303986454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5993802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52983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1029655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0446441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24625415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7081484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9225117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790536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331333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512698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0683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47572922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4051544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71747550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163625256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35029691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477104228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2980893081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739346568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1678153755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2835701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Opbrengst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Landschap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Ecologie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Bredere thema’s</a:t>
                      </a: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01165"/>
                  </a:ext>
                </a:extLst>
              </a:tr>
              <a:tr h="1171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Zoekgebied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Opwekpotentie, min.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Opwekpotentie, max.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Karakteristiek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Bestaande structuren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Cultuurhistorische waarden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Zichtbaarheid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Maat en schaal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Natura 2000-gebieden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Natuurnetwerk Brabant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Hotspots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Broedvogels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Wintervogels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Vleermuizen &amp; overige besch. srt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Afstand tot netcapaciteit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Combi zon/wind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Aantasting landbouwstructuur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Ligging in groenbl mantel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Ligging nabij grootverbruikers (BT&lt;500m)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Recreatie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Grond- en oppervlaktewater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Waterkwaliteit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5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98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271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5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224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1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88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5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8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38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7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302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42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8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110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5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7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221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7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7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3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5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60593"/>
                  </a:ext>
                </a:extLst>
              </a:tr>
              <a:tr h="109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17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277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10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18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66047"/>
                  </a:ext>
                </a:extLst>
              </a:tr>
              <a:tr h="101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1747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194B9E4-341C-468F-A95E-78FF3EE4E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96384"/>
              </p:ext>
            </p:extLst>
          </p:nvPr>
        </p:nvGraphicFramePr>
        <p:xfrm>
          <a:off x="4577704" y="1224251"/>
          <a:ext cx="4556568" cy="3992657"/>
        </p:xfrm>
        <a:graphic>
          <a:graphicData uri="http://schemas.openxmlformats.org/drawingml/2006/table">
            <a:tbl>
              <a:tblPr firstRow="1" firstCol="1" bandRow="1"/>
              <a:tblGrid>
                <a:gridCol w="180000">
                  <a:extLst>
                    <a:ext uri="{9D8B030D-6E8A-4147-A177-3AD203B41FA5}">
                      <a16:colId xmlns:a16="http://schemas.microsoft.com/office/drawing/2014/main" val="303986454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5993802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52983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1029655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0446441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24625415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7081484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9225117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790536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331333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512698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0683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47572922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4051544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71747550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163625256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350296916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477104228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2980893081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3739346568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1678153755"/>
                    </a:ext>
                  </a:extLst>
                </a:gridCol>
                <a:gridCol w="187071">
                  <a:extLst>
                    <a:ext uri="{9D8B030D-6E8A-4147-A177-3AD203B41FA5}">
                      <a16:colId xmlns:a16="http://schemas.microsoft.com/office/drawing/2014/main" val="2835701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Opbrengst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Landschap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Ecologie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Bredere thema’s</a:t>
                      </a: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01165"/>
                  </a:ext>
                </a:extLst>
              </a:tr>
              <a:tr h="1171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Zoekgebied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Opwekpotentie, min.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Opwekpotentie, max.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Karakteristiek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Bestaande structuren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Cultuurhistorische waarden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Zichtbaarheid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Maat en schaal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Natura 2000-gebieden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Natuurnetwerk Brabant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Hotspots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Broedvogels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Wintervogels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Vleermuizen &amp; overige besch. srt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Afstand tot netcapaciteit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Combi zon/wind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Aantasting landbouwstructuur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Ligging in groenbl mantel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Ligging nabij grootverbruikers (BT&lt;500m)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Recreatie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Grond- en oppervlaktewater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Waterkwaliteit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5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0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34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78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7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224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4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197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788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67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326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5888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7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40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2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39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2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61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6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136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8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90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330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81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31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7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3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56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6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121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253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</a:t>
                      </a:r>
                      <a:endParaRPr lang="nl-NL" sz="900"/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4" marR="29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--*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29224" marR="29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5956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224F459-CA5E-4E2C-B743-E0A70FE6F5E8}"/>
              </a:ext>
            </a:extLst>
          </p:cNvPr>
          <p:cNvCxnSpPr>
            <a:cxnSpLocks/>
          </p:cNvCxnSpPr>
          <p:nvPr/>
        </p:nvCxnSpPr>
        <p:spPr>
          <a:xfrm>
            <a:off x="4577704" y="1224251"/>
            <a:ext cx="1" cy="3992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9670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9919"/>
            <a:ext cx="8230553" cy="1184877"/>
          </a:xfrm>
        </p:spPr>
        <p:txBody>
          <a:bodyPr/>
          <a:lstStyle/>
          <a:p>
            <a:r>
              <a:rPr lang="nl-NL"/>
              <a:t>Resultaten – zonne-energie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E82C3E-1E89-4D71-8389-34BCFBD4C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" y="1222081"/>
            <a:ext cx="7944267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3796C0-A085-49AC-AF22-F71AD6F89866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C41A3-8D1E-41DA-826B-99FD7A9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9919"/>
            <a:ext cx="8230553" cy="1184877"/>
          </a:xfrm>
        </p:spPr>
        <p:txBody>
          <a:bodyPr/>
          <a:lstStyle/>
          <a:p>
            <a:r>
              <a:rPr lang="nl-NL"/>
              <a:t>Resultaten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85CD21-0620-4CA2-9555-363D05AC25B7}"/>
              </a:ext>
            </a:extLst>
          </p:cNvPr>
          <p:cNvSpPr txBox="1"/>
          <p:nvPr/>
        </p:nvSpPr>
        <p:spPr>
          <a:xfrm>
            <a:off x="395297" y="1390650"/>
            <a:ext cx="87487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latin typeface="Carnac-Regular" panose="02000503000000020004" pitchFamily="2" charset="0"/>
              </a:rPr>
              <a:t>Opmerkingen n.a.v. effectbeoordeling: </a:t>
            </a:r>
          </a:p>
          <a:p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>
                <a:latin typeface="Carnac-Regular" panose="02000503000000020004" pitchFamily="2" charset="0"/>
              </a:rPr>
              <a:t>Alle zoekgebieden scoren goed op sommige aspecten en slecht op andere.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>
                <a:latin typeface="Carnac-Regular" panose="02000503000000020004" pitchFamily="2" charset="0"/>
              </a:rPr>
              <a:t>MER rangschikt niet.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>
                <a:latin typeface="Carnac-Regular" panose="02000503000000020004" pitchFamily="2" charset="0"/>
              </a:rPr>
              <a:t>MER brengt geen weging aan tussen de verschillende thema’s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>
                <a:latin typeface="Carnac-Regular" panose="02000503000000020004" pitchFamily="2" charset="0"/>
              </a:rPr>
              <a:t>Wat dan wel? Gevoeligheidsanalyse d.m.v. 3 alternatieven:</a:t>
            </a:r>
          </a:p>
          <a:p>
            <a:pPr marL="447675"/>
            <a:r>
              <a:rPr lang="nl-NL">
                <a:latin typeface="Carnac-Regular" panose="02000503000000020004" pitchFamily="2" charset="0"/>
              </a:rPr>
              <a:t>3 verschillende ‘beleidskeuzes’ waarvan de milieueffecten zijn onderzocht.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>
              <a:latin typeface="Carnac-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2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Alternatieven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1880C-7C16-43FD-BF75-D7DB1430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562100"/>
            <a:ext cx="8230553" cy="4686300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</a:rPr>
              <a:t>Alternatief ‘Energielandschappen’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Clustering: alleen locaties waar zowel zon als wind mogelijk 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Grootschalig: alleen in grootschalige landschappen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Transformatie: in de aangewezen gebieden wordt het landschap getransformeerd</a:t>
            </a:r>
          </a:p>
          <a:p>
            <a:endParaRPr lang="nl-NL">
              <a:solidFill>
                <a:schemeClr val="tx1"/>
              </a:solidFill>
            </a:endParaRPr>
          </a:p>
          <a:p>
            <a:r>
              <a:rPr lang="nl-NL" b="1">
                <a:solidFill>
                  <a:schemeClr val="tx1"/>
                </a:solidFill>
              </a:rPr>
              <a:t>Alternatief ‘Spreiding’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Spreiding: geen interferentie tussen windparken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Kleinschalig: alleen klein zonneparken, ‘ingepast’ in de kleinschalige landschappen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solidFill>
                <a:schemeClr val="tx1"/>
              </a:solidFill>
            </a:endParaRPr>
          </a:p>
          <a:p>
            <a:r>
              <a:rPr lang="nl-NL" b="1">
                <a:solidFill>
                  <a:schemeClr val="tx1"/>
                </a:solidFill>
              </a:rPr>
              <a:t>Alternatief ‘Netinpassing’</a:t>
            </a:r>
            <a:endParaRPr lang="nl-NL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</a:rPr>
              <a:t>Systeemefficiëntie: alleen dichtbij (&lt;5km) Enexis-stations.</a:t>
            </a:r>
          </a:p>
        </p:txBody>
      </p:sp>
    </p:spTree>
    <p:extLst>
      <p:ext uri="{BB962C8B-B14F-4D97-AF65-F5344CB8AC3E}">
        <p14:creationId xmlns:p14="http://schemas.microsoft.com/office/powerpoint/2010/main" val="410836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Alternatieven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3D841F-51B4-405E-934F-1E45A04F6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1" y="1242000"/>
            <a:ext cx="7943309" cy="5616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1880C-7C16-43FD-BF75-D7DB1430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13" y="1562100"/>
            <a:ext cx="2443162" cy="4686300"/>
          </a:xfrm>
        </p:spPr>
        <p:txBody>
          <a:bodyPr>
            <a:normAutofit/>
          </a:bodyPr>
          <a:lstStyle/>
          <a:p>
            <a:r>
              <a:rPr lang="nl-NL" sz="1600" b="1">
                <a:solidFill>
                  <a:schemeClr val="tx1"/>
                </a:solidFill>
              </a:rPr>
              <a:t>Alternatief </a:t>
            </a:r>
          </a:p>
          <a:p>
            <a:r>
              <a:rPr lang="nl-NL" sz="1600" b="1">
                <a:solidFill>
                  <a:schemeClr val="tx1"/>
                </a:solidFill>
              </a:rPr>
              <a:t>‘Energielandschappen’</a:t>
            </a:r>
          </a:p>
        </p:txBody>
      </p:sp>
    </p:spTree>
    <p:extLst>
      <p:ext uri="{BB962C8B-B14F-4D97-AF65-F5344CB8AC3E}">
        <p14:creationId xmlns:p14="http://schemas.microsoft.com/office/powerpoint/2010/main" val="319253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Alternatieven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3D841F-51B4-405E-934F-1E45A04F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0691" y="1242217"/>
            <a:ext cx="7943308" cy="5615566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1880C-7C16-43FD-BF75-D7DB1430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13" y="1562100"/>
            <a:ext cx="2443162" cy="4686300"/>
          </a:xfrm>
        </p:spPr>
        <p:txBody>
          <a:bodyPr>
            <a:normAutofit/>
          </a:bodyPr>
          <a:lstStyle/>
          <a:p>
            <a:r>
              <a:rPr lang="nl-NL" sz="1600" b="1">
                <a:solidFill>
                  <a:schemeClr val="tx1"/>
                </a:solidFill>
              </a:rPr>
              <a:t>Alternatief </a:t>
            </a:r>
          </a:p>
          <a:p>
            <a:r>
              <a:rPr lang="nl-NL" sz="1600" b="1">
                <a:solidFill>
                  <a:schemeClr val="tx1"/>
                </a:solidFill>
              </a:rPr>
              <a:t>‘Spreiding’</a:t>
            </a:r>
          </a:p>
        </p:txBody>
      </p:sp>
    </p:spTree>
    <p:extLst>
      <p:ext uri="{BB962C8B-B14F-4D97-AF65-F5344CB8AC3E}">
        <p14:creationId xmlns:p14="http://schemas.microsoft.com/office/powerpoint/2010/main" val="339015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Alternatieven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3D841F-51B4-405E-934F-1E45A04F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0691" y="1242217"/>
            <a:ext cx="7943309" cy="5615566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1880C-7C16-43FD-BF75-D7DB1430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13" y="1562100"/>
            <a:ext cx="2443162" cy="4686300"/>
          </a:xfrm>
        </p:spPr>
        <p:txBody>
          <a:bodyPr>
            <a:normAutofit/>
          </a:bodyPr>
          <a:lstStyle/>
          <a:p>
            <a:r>
              <a:rPr lang="nl-NL" sz="1600" b="1">
                <a:solidFill>
                  <a:schemeClr val="tx1"/>
                </a:solidFill>
              </a:rPr>
              <a:t>Alternatief </a:t>
            </a:r>
          </a:p>
          <a:p>
            <a:r>
              <a:rPr lang="nl-NL" sz="1600" b="1">
                <a:solidFill>
                  <a:schemeClr val="tx1"/>
                </a:solidFill>
              </a:rPr>
              <a:t>‘Netinpassing’</a:t>
            </a:r>
          </a:p>
        </p:txBody>
      </p:sp>
    </p:spTree>
    <p:extLst>
      <p:ext uri="{BB962C8B-B14F-4D97-AF65-F5344CB8AC3E}">
        <p14:creationId xmlns:p14="http://schemas.microsoft.com/office/powerpoint/2010/main" val="38640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DEDD-F827-42B9-8653-3DCB19BC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Voorstellen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B3F3501-C8A4-4429-B0DA-2BFF123F4121}"/>
              </a:ext>
            </a:extLst>
          </p:cNvPr>
          <p:cNvSpPr txBox="1">
            <a:spLocks/>
          </p:cNvSpPr>
          <p:nvPr/>
        </p:nvSpPr>
        <p:spPr>
          <a:xfrm>
            <a:off x="550828" y="1744910"/>
            <a:ext cx="8465581" cy="365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Steven Velthuijsen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Sinds 2010 bij </a:t>
            </a:r>
          </a:p>
          <a:p>
            <a:r>
              <a:rPr lang="en-US">
                <a:solidFill>
                  <a:schemeClr val="tx1"/>
                </a:solidFill>
              </a:rPr>
              <a:t>Bosch &amp; van Rijn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Achtergrond: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Natuurkunde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Energy Science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50347FC-E0AA-4E68-9980-8A2D752D3C6A}"/>
              </a:ext>
            </a:extLst>
          </p:cNvPr>
          <p:cNvSpPr txBox="1">
            <a:spLocks/>
          </p:cNvSpPr>
          <p:nvPr/>
        </p:nvSpPr>
        <p:spPr>
          <a:xfrm>
            <a:off x="4885765" y="1886068"/>
            <a:ext cx="4258235" cy="365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chemeClr val="tx1"/>
              </a:solidFill>
            </a:endParaRPr>
          </a:p>
          <a:p>
            <a:endParaRPr lang="en-US" sz="1400">
              <a:solidFill>
                <a:schemeClr val="tx1"/>
              </a:solidFill>
            </a:endParaRPr>
          </a:p>
          <a:p>
            <a:r>
              <a:rPr lang="en-US" sz="1400">
                <a:solidFill>
                  <a:schemeClr val="tx1"/>
                </a:solidFill>
              </a:rPr>
              <a:t>Werkzaamheden bij Bosch &amp; van Rijn: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Milieueffectrapportages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Beleidsadvies rijk, provincies, gemeenten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Ruimtelijke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Tientallen geluid- en slagschaduwonderzoeken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Projectleiding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Procesbegeleiding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2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Alternatieven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BEDC1DA-5F57-4470-9538-0ECFA0CD8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28277"/>
              </p:ext>
            </p:extLst>
          </p:nvPr>
        </p:nvGraphicFramePr>
        <p:xfrm>
          <a:off x="67960" y="2121059"/>
          <a:ext cx="3924000" cy="4635452"/>
        </p:xfrm>
        <a:graphic>
          <a:graphicData uri="http://schemas.openxmlformats.org/drawingml/2006/table">
            <a:tbl>
              <a:tblPr firstRow="1" firstCol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348714158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32955204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3435851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155865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Beoordelingscriterium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Alternatief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17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Energie-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landschappen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Spreiding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Netinpassing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01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Energieproductie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3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Opwek wind (TWh/jr)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244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Opwek zon (TWh/jr)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0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Opwek wind + zon (TWh/jr)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28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 Leefomgeving 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92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Aantal woningen &lt; 500m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6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Aantal woningen &lt; 1000 m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7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Woningen&lt;500m per GWh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Woningen&lt;1000m per GWh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5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Andere geluidsbronnen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2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 Landschap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3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Visuele Interferentie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8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Effect op herkomstwaarde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2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Effect op gebruikswaarde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35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Effect op belevingswaarde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88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 Ecologie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57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Natura 2000-gebieden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33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Natuurnetwerk Brabant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Hotspots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84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Broedvogels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5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Wintervogels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62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Vleermuizen &amp; overige besch. srt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98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 Netaansluiting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61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Afstand tot hoofdstation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0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Zon Landschap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Karakteristiek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2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Bestaande structuren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1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Cultuurhistorische waarden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7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Zichtbaarheid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Maat en schaal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37422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F85A9A3-9A27-4984-A6D8-70C9D9850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29306"/>
              </p:ext>
            </p:extLst>
          </p:nvPr>
        </p:nvGraphicFramePr>
        <p:xfrm>
          <a:off x="4075758" y="2121059"/>
          <a:ext cx="4932000" cy="3653548"/>
        </p:xfrm>
        <a:graphic>
          <a:graphicData uri="http://schemas.openxmlformats.org/drawingml/2006/table">
            <a:tbl>
              <a:tblPr firstRow="1" firstCol="1" bandRow="1"/>
              <a:tblGrid>
                <a:gridCol w="2664000">
                  <a:extLst>
                    <a:ext uri="{9D8B030D-6E8A-4147-A177-3AD203B41FA5}">
                      <a16:colId xmlns:a16="http://schemas.microsoft.com/office/drawing/2014/main" val="348714158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32955204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3435851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155865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Beoordelingscriterium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Alternatief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17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Energie-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landschappen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Spreiding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Netinpassing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2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01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Zon Ecologie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1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Natura 2000-gebieden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0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Natuurnetwerk Brabant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46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Hotspots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28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Broedvogels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12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Wintervogels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53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Vleermuizen &amp; overige besch. srt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8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Zon Netaansluiting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04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Afstand tot netcapaciteit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6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Combi zon wind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04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Bredere thema's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11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Landbouw - Aantasting landbouwstructuur (zon)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1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Natuur - nog te realiseren NNB (wind)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81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Natuur - versterking groenblauwe mantel (wind)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24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Natuur - versterking groenblauwe mantel (zon)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4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Economie - Ligging t.o.v. grootverbruikers (wind)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3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Economie - Ligging t.o.v. grootverbruikers (zon)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68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Economie - Ligging t.o.v. recreatiebestemmingen (wind)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0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Economie - Ligging t.o.v. recreatiebestemmingen (zon)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4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- Effect op waterbergingscapaciteit (wind)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6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- Effect op waterbergingscapaciteit (zon)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91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- Effect op waterkwaliteit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08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Radar - Ligging windparken in 500-voetszone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72" marR="27672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34016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71156140-AC18-40F6-A919-74415A16798C}"/>
              </a:ext>
            </a:extLst>
          </p:cNvPr>
          <p:cNvSpPr txBox="1"/>
          <p:nvPr/>
        </p:nvSpPr>
        <p:spPr>
          <a:xfrm>
            <a:off x="4586762" y="6520576"/>
            <a:ext cx="477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latin typeface="Carnac-Regular" panose="02000503000000020004" pitchFamily="2" charset="0"/>
              </a:rPr>
              <a:t>Beoordeling van alternatieven is ten opzichte van elkaar.</a:t>
            </a:r>
          </a:p>
        </p:txBody>
      </p:sp>
    </p:spTree>
    <p:extLst>
      <p:ext uri="{BB962C8B-B14F-4D97-AF65-F5344CB8AC3E}">
        <p14:creationId xmlns:p14="http://schemas.microsoft.com/office/powerpoint/2010/main" val="296267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7E29E-DCE2-4DA8-9E2C-3C8E899E7F0E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5D1BA-6507-44A7-B635-A8DE8E2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Aanbevelingen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DEF002-9ADE-49AC-B736-F1A857B0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38" y="4143982"/>
            <a:ext cx="4523361" cy="27140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C49C610-BFA1-4F7B-B133-95826C84CA7D}"/>
              </a:ext>
            </a:extLst>
          </p:cNvPr>
          <p:cNvSpPr txBox="1"/>
          <p:nvPr/>
        </p:nvSpPr>
        <p:spPr>
          <a:xfrm>
            <a:off x="603115" y="1478604"/>
            <a:ext cx="58074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Carnac-Regular" panose="02000503000000020004" pitchFamily="2" charset="0"/>
              </a:rPr>
              <a:t>Aanbevelingen vanuit MER:</a:t>
            </a:r>
          </a:p>
          <a:p>
            <a:endParaRPr lang="nl-NL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latin typeface="Carnac-Regular" panose="02000503000000020004" pitchFamily="2" charset="0"/>
              </a:rPr>
              <a:t>Een klein aantal intensief benutte gebieden is beter dan een groot aantal extensief benutte gebieden.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latin typeface="Carnac-Regular" panose="02000503000000020004" pitchFamily="2" charset="0"/>
              </a:rPr>
              <a:t>De zoekgebieden bieden meer dan genoeg ruimte voor het doelbereik van 0,57 TWh/jr (zie grafiek)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1600">
                <a:latin typeface="Carnac-Regular" panose="02000503000000020004" pitchFamily="2" charset="0"/>
              </a:rPr>
              <a:t>Beste gebieden selecteren?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1600">
                <a:latin typeface="Carnac-Regular" panose="02000503000000020004" pitchFamily="2" charset="0"/>
              </a:rPr>
              <a:t>Gebieden reserveren voor na 2030?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latin typeface="Carnac-Regular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latin typeface="Carnac-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2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58B61-5E4F-4586-AE77-BFBBB19D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MER lezen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4C06F-EED7-47CF-B1C7-E28498D5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468878"/>
            <a:ext cx="8230553" cy="4194054"/>
          </a:xfrm>
        </p:spPr>
        <p:txBody>
          <a:bodyPr/>
          <a:lstStyle/>
          <a:p>
            <a:r>
              <a:rPr lang="nl-NL">
                <a:solidFill>
                  <a:schemeClr val="tx1"/>
                </a:solidFill>
              </a:rPr>
              <a:t>Presentatie te kort om overal op in te gaan.</a:t>
            </a:r>
          </a:p>
          <a:p>
            <a:endParaRPr lang="nl-NL">
              <a:solidFill>
                <a:schemeClr val="tx1"/>
              </a:solidFill>
            </a:endParaRPr>
          </a:p>
          <a:p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EC08084-BA97-4453-9996-09CE495CE9E0}"/>
              </a:ext>
            </a:extLst>
          </p:cNvPr>
          <p:cNvSpPr/>
          <p:nvPr/>
        </p:nvSpPr>
        <p:spPr>
          <a:xfrm>
            <a:off x="0" y="5310839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980A96-5FD9-4797-9F99-5448F1C224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2" y="4055149"/>
            <a:ext cx="2818440" cy="2775991"/>
          </a:xfrm>
          <a:prstGeom prst="rect">
            <a:avLst/>
          </a:prstGeom>
          <a:noFill/>
        </p:spPr>
      </p:pic>
      <p:sp>
        <p:nvSpPr>
          <p:cNvPr id="8" name="Bijschrift: lijn met accentbalk 7">
            <a:extLst>
              <a:ext uri="{FF2B5EF4-FFF2-40B4-BE49-F238E27FC236}">
                <a16:creationId xmlns:a16="http://schemas.microsoft.com/office/drawing/2014/main" id="{AEEBEC7F-3D93-423F-B3CE-5A1704B8D212}"/>
              </a:ext>
            </a:extLst>
          </p:cNvPr>
          <p:cNvSpPr/>
          <p:nvPr/>
        </p:nvSpPr>
        <p:spPr>
          <a:xfrm>
            <a:off x="4264016" y="2217907"/>
            <a:ext cx="3547295" cy="330756"/>
          </a:xfrm>
          <a:prstGeom prst="accentCallout1">
            <a:avLst>
              <a:gd name="adj1" fmla="val 51229"/>
              <a:gd name="adj2" fmla="val -311"/>
              <a:gd name="adj3" fmla="val 117358"/>
              <a:gd name="adj4" fmla="val -347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>
                <a:solidFill>
                  <a:schemeClr val="tx1"/>
                </a:solidFill>
              </a:rPr>
              <a:t>Digitaal MER, met interactieve kaart</a:t>
            </a:r>
          </a:p>
        </p:txBody>
      </p:sp>
      <p:sp>
        <p:nvSpPr>
          <p:cNvPr id="9" name="Bijschrift: lijn met accentbalk 8">
            <a:extLst>
              <a:ext uri="{FF2B5EF4-FFF2-40B4-BE49-F238E27FC236}">
                <a16:creationId xmlns:a16="http://schemas.microsoft.com/office/drawing/2014/main" id="{EC4818D9-2217-4F35-BDC8-20281BD86D88}"/>
              </a:ext>
            </a:extLst>
          </p:cNvPr>
          <p:cNvSpPr/>
          <p:nvPr/>
        </p:nvSpPr>
        <p:spPr>
          <a:xfrm>
            <a:off x="4254288" y="2754803"/>
            <a:ext cx="3557023" cy="330756"/>
          </a:xfrm>
          <a:prstGeom prst="accentCallout1">
            <a:avLst>
              <a:gd name="adj1" fmla="val 51229"/>
              <a:gd name="adj2" fmla="val -311"/>
              <a:gd name="adj3" fmla="val -17929"/>
              <a:gd name="adj4" fmla="val -379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>
                <a:solidFill>
                  <a:schemeClr val="tx1"/>
                </a:solidFill>
              </a:rPr>
              <a:t>Downloaden rapport (en bijlagen)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D78F8B-7FC6-4EBB-8824-4BC468EAD041}"/>
              </a:ext>
            </a:extLst>
          </p:cNvPr>
          <p:cNvSpPr txBox="1"/>
          <p:nvPr/>
        </p:nvSpPr>
        <p:spPr>
          <a:xfrm>
            <a:off x="113776" y="2458431"/>
            <a:ext cx="32334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nl-NL" sz="160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http://energieregiomre.nl/planmer</a:t>
            </a:r>
            <a:endParaRPr lang="nl-NL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1487" y="3103124"/>
            <a:ext cx="8230553" cy="2559808"/>
          </a:xfrm>
        </p:spPr>
        <p:txBody>
          <a:bodyPr>
            <a:normAutofit/>
          </a:bodyPr>
          <a:lstStyle/>
          <a:p>
            <a:r>
              <a:rPr lang="nl-NL" sz="4400"/>
              <a:t>Einde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AD6C0C-8CB0-4886-9067-41B249FB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19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F18AC97-92E4-46DB-A3A2-F191EB2EA230}"/>
              </a:ext>
            </a:extLst>
          </p:cNvPr>
          <p:cNvSpPr/>
          <p:nvPr/>
        </p:nvSpPr>
        <p:spPr>
          <a:xfrm>
            <a:off x="13449" y="538067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4A5F4-FD77-45EC-9371-B8627976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Deze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783DE1-A8B3-4704-866E-B8F8B1225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53" y="2394105"/>
            <a:ext cx="3960000" cy="4404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nl-NL" b="1">
                <a:solidFill>
                  <a:schemeClr val="tx1"/>
                </a:solidFill>
                <a:latin typeface="+mn-lt"/>
              </a:rPr>
              <a:t>Inhoud van de presentatie</a:t>
            </a:r>
          </a:p>
          <a:p>
            <a:pPr marL="342900" indent="-342900">
              <a:buAutoNum type="arabicParenR"/>
            </a:pPr>
            <a:r>
              <a:rPr lang="nl-NL">
                <a:solidFill>
                  <a:schemeClr val="tx1"/>
                </a:solidFill>
                <a:latin typeface="+mn-lt"/>
              </a:rPr>
              <a:t>Inleiding</a:t>
            </a:r>
          </a:p>
          <a:p>
            <a:pPr marL="342900" indent="-342900">
              <a:buAutoNum type="arabicParenR"/>
            </a:pPr>
            <a:endParaRPr lang="nl-NL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nl-NL">
                <a:solidFill>
                  <a:schemeClr val="tx1"/>
                </a:solidFill>
                <a:latin typeface="+mn-lt"/>
              </a:rPr>
              <a:t>Wat is een milieueffectrapport?</a:t>
            </a:r>
          </a:p>
          <a:p>
            <a:pPr lvl="1"/>
            <a:endParaRPr lang="nl-NL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nl-NL">
                <a:solidFill>
                  <a:schemeClr val="tx1"/>
                </a:solidFill>
                <a:latin typeface="+mn-lt"/>
              </a:rPr>
              <a:t>Hoe zit het onderzoek in elkaar?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  <a:latin typeface="+mn-lt"/>
              </a:rPr>
              <a:t>Zoekgebieden &amp; Windparklocaties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  <a:latin typeface="+mn-lt"/>
              </a:rPr>
              <a:t>Milieuthema’s &amp; Bredere thema’s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nl-NL">
                <a:solidFill>
                  <a:schemeClr val="tx1"/>
                </a:solidFill>
                <a:latin typeface="+mn-lt"/>
              </a:rPr>
              <a:t>Alternatieven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endParaRPr lang="nl-NL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nl-NL">
                <a:solidFill>
                  <a:schemeClr val="tx1"/>
                </a:solidFill>
                <a:latin typeface="+mn-lt"/>
              </a:rPr>
              <a:t>Wat zijn de milieueffecten?</a:t>
            </a:r>
          </a:p>
          <a:p>
            <a:pPr marL="342900" indent="-342900">
              <a:buAutoNum type="arabicParenR"/>
            </a:pPr>
            <a:endParaRPr lang="nl-NL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nl-NL">
                <a:solidFill>
                  <a:schemeClr val="tx1"/>
                </a:solidFill>
                <a:latin typeface="+mn-lt"/>
              </a:rPr>
              <a:t>Hoe te lezen?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endParaRPr lang="nl-NL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endParaRPr lang="nl-NL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9DF7F2-BACF-4365-9389-931D472D7988}"/>
              </a:ext>
            </a:extLst>
          </p:cNvPr>
          <p:cNvSpPr txBox="1"/>
          <p:nvPr/>
        </p:nvSpPr>
        <p:spPr>
          <a:xfrm>
            <a:off x="4931081" y="2394106"/>
            <a:ext cx="3960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Deze presentatie gaat niet in op</a:t>
            </a:r>
          </a:p>
          <a:p>
            <a:pPr marL="285750" indent="-285750">
              <a:buFontTx/>
              <a:buChar char="-"/>
            </a:pPr>
            <a:r>
              <a:rPr lang="nl-NL"/>
              <a:t>het proces</a:t>
            </a:r>
          </a:p>
          <a:p>
            <a:pPr marL="285750" indent="-285750">
              <a:buFontTx/>
              <a:buChar char="-"/>
            </a:pPr>
            <a:r>
              <a:rPr lang="nl-NL"/>
              <a:t>de RES</a:t>
            </a:r>
          </a:p>
          <a:p>
            <a:pPr marL="285750" indent="-285750">
              <a:buFontTx/>
              <a:buChar char="-"/>
            </a:pPr>
            <a:r>
              <a:rPr lang="nl-NL"/>
              <a:t>individuele gebieden </a:t>
            </a:r>
          </a:p>
          <a:p>
            <a:pPr marL="285750" indent="-285750">
              <a:buFontTx/>
              <a:buChar char="-"/>
            </a:pPr>
            <a:r>
              <a:rPr lang="nl-NL"/>
              <a:t>individuele thema’s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50BF76-DE8B-4E47-A3E0-BC4A241BD778}"/>
              </a:ext>
            </a:extLst>
          </p:cNvPr>
          <p:cNvSpPr txBox="1"/>
          <p:nvPr/>
        </p:nvSpPr>
        <p:spPr>
          <a:xfrm>
            <a:off x="598554" y="1322962"/>
            <a:ext cx="829252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Doel van de presentatie: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Samenvatting van de milieueffecten van zon en wind in de MRE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‘Hoe moet het MER gelezen worden’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8794D7-62D7-4CF2-8526-3C3AD4CB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81" y="4870309"/>
            <a:ext cx="3960000" cy="1928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8E65797-61EC-4A11-9396-1EA9A4EC7EBF}"/>
              </a:ext>
            </a:extLst>
          </p:cNvPr>
          <p:cNvSpPr txBox="1"/>
          <p:nvPr/>
        </p:nvSpPr>
        <p:spPr>
          <a:xfrm>
            <a:off x="5361941" y="4591368"/>
            <a:ext cx="3795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>
                <a:latin typeface="Carnac-Regular" panose="02000503000000020004" pitchFamily="2" charset="0"/>
              </a:rPr>
              <a:t>Bekijk het digitale MER op energieregiomre.nl/planmer</a:t>
            </a:r>
          </a:p>
        </p:txBody>
      </p:sp>
    </p:spTree>
    <p:extLst>
      <p:ext uri="{BB962C8B-B14F-4D97-AF65-F5344CB8AC3E}">
        <p14:creationId xmlns:p14="http://schemas.microsoft.com/office/powerpoint/2010/main" val="345003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C160A16-622A-4DF2-9E23-6F52C6175092}"/>
              </a:ext>
            </a:extLst>
          </p:cNvPr>
          <p:cNvSpPr/>
          <p:nvPr/>
        </p:nvSpPr>
        <p:spPr>
          <a:xfrm>
            <a:off x="0" y="531130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34ED72-F88E-4CC3-89BA-F4082D79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Inleiding – het voornemen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96F0C7-3AB4-4423-96DC-C380F84C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3622494"/>
            <a:ext cx="5400000" cy="3235506"/>
          </a:xfrm>
          <a:prstGeom prst="rect">
            <a:avLst/>
          </a:prstGeom>
          <a:noFill/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7B5F448-0ACE-4CAE-84DE-31A6C7514C12}"/>
              </a:ext>
            </a:extLst>
          </p:cNvPr>
          <p:cNvSpPr txBox="1">
            <a:spLocks/>
          </p:cNvSpPr>
          <p:nvPr/>
        </p:nvSpPr>
        <p:spPr>
          <a:xfrm>
            <a:off x="473867" y="1476254"/>
            <a:ext cx="8225790" cy="1854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solidFill>
                  <a:schemeClr val="tx1"/>
                </a:solidFill>
              </a:rPr>
              <a:t>Opwek van duurzame elektriciteit met grootschalige zon en wind.</a:t>
            </a:r>
          </a:p>
          <a:p>
            <a:endParaRPr lang="nl-NL" sz="2000">
              <a:solidFill>
                <a:schemeClr val="tx1"/>
              </a:solidFill>
            </a:endParaRPr>
          </a:p>
          <a:p>
            <a:r>
              <a:rPr lang="nl-NL" sz="2000">
                <a:solidFill>
                  <a:schemeClr val="tx1"/>
                </a:solidFill>
              </a:rPr>
              <a:t>Binnen vooraf bepaalde zoekgebieden.</a:t>
            </a:r>
          </a:p>
          <a:p>
            <a:endParaRPr lang="nl-NL" sz="2000">
              <a:solidFill>
                <a:schemeClr val="tx1"/>
              </a:solidFill>
            </a:endParaRPr>
          </a:p>
          <a:p>
            <a:r>
              <a:rPr lang="nl-NL" sz="2000">
                <a:solidFill>
                  <a:schemeClr val="tx1"/>
                </a:solidFill>
              </a:rPr>
              <a:t>Doelbereik: 0,57 TWh (iets meer dan een kwart van RES-doelstelling).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C160A16-622A-4DF2-9E23-6F52C6175092}"/>
              </a:ext>
            </a:extLst>
          </p:cNvPr>
          <p:cNvSpPr/>
          <p:nvPr/>
        </p:nvSpPr>
        <p:spPr>
          <a:xfrm>
            <a:off x="0" y="531130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34ED72-F88E-4CC3-89BA-F4082D79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Inleiding – het gebied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15C0DE-5A73-431B-9595-0BE6C9E686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8" y="1242000"/>
            <a:ext cx="8025072" cy="5616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9BC227-EEF3-4917-9D69-75C0B081D3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3" y="1242000"/>
            <a:ext cx="8038197" cy="56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B0CE227-3673-46AE-A8E4-F441476F0A28}"/>
              </a:ext>
            </a:extLst>
          </p:cNvPr>
          <p:cNvSpPr txBox="1">
            <a:spLocks/>
          </p:cNvSpPr>
          <p:nvPr/>
        </p:nvSpPr>
        <p:spPr>
          <a:xfrm>
            <a:off x="217414" y="2707909"/>
            <a:ext cx="1832433" cy="185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tx1"/>
                </a:solidFill>
              </a:rPr>
              <a:t>MRE:</a:t>
            </a:r>
          </a:p>
          <a:p>
            <a:r>
              <a:rPr lang="nl-NL">
                <a:solidFill>
                  <a:schemeClr val="tx1"/>
                </a:solidFill>
              </a:rPr>
              <a:t>21 gemeenten</a:t>
            </a:r>
          </a:p>
          <a:p>
            <a:r>
              <a:rPr lang="nl-NL">
                <a:solidFill>
                  <a:schemeClr val="tx1"/>
                </a:solidFill>
              </a:rPr>
              <a:t>2 waterschappen</a:t>
            </a:r>
          </a:p>
          <a:p>
            <a:r>
              <a:rPr lang="nl-NL">
                <a:solidFill>
                  <a:schemeClr val="tx1"/>
                </a:solidFill>
              </a:rPr>
              <a:t>1 provincie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1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9D1C3D-8222-4BF7-9EBB-5B1BDA9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een milieueffectrapport (MER)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7194043-EF93-4B0C-9FE9-B60A9668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4036979"/>
            <a:ext cx="8225790" cy="185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Doel van </a:t>
            </a:r>
            <a:r>
              <a:rPr lang="nl-NL" b="1"/>
              <a:t>het PlanMER:</a:t>
            </a:r>
            <a:endParaRPr lang="nl-NL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Onderzoeken of doelstelling grootschalige opwek haalbaar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Zoekgebieden </a:t>
            </a:r>
            <a:r>
              <a:rPr lang="nl-NL" dirty="0"/>
              <a:t>beoordelen op milieueffecten </a:t>
            </a:r>
            <a:r>
              <a:rPr lang="nl-NL"/>
              <a:t>en koppelkansen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Sturing bieden aan besluitvorming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45A8093-BC5C-4338-96B9-A5093B02334B}"/>
              </a:ext>
            </a:extLst>
          </p:cNvPr>
          <p:cNvSpPr txBox="1">
            <a:spLocks/>
          </p:cNvSpPr>
          <p:nvPr/>
        </p:nvSpPr>
        <p:spPr>
          <a:xfrm>
            <a:off x="506730" y="1384447"/>
            <a:ext cx="8225790" cy="225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/>
              <a:t>Milieueffectrapport beschrijft de milieugevolgen van een voornemen.</a:t>
            </a:r>
          </a:p>
          <a:p>
            <a:pPr marL="0" indent="0">
              <a:buFont typeface="Arial"/>
              <a:buNone/>
            </a:pPr>
            <a:r>
              <a:rPr lang="nl-NL"/>
              <a:t>Voornemen: bijdrage aan RES doelstelling met grootschalige opwek</a:t>
            </a:r>
          </a:p>
          <a:p>
            <a:pPr marL="0" indent="0">
              <a:buFont typeface="Arial"/>
              <a:buNone/>
            </a:pPr>
            <a:endParaRPr lang="nl-NL"/>
          </a:p>
          <a:p>
            <a:pPr marL="0" indent="0">
              <a:buFont typeface="Arial"/>
              <a:buNone/>
            </a:pPr>
            <a:r>
              <a:rPr lang="nl-NL" sz="1800"/>
              <a:t>planMER: 	MER voor een plan 	(abstracter)</a:t>
            </a:r>
          </a:p>
          <a:p>
            <a:pPr marL="0" indent="0">
              <a:buFont typeface="Arial"/>
              <a:buNone/>
            </a:pPr>
            <a:r>
              <a:rPr lang="nl-NL" sz="1800"/>
              <a:t>projectMER: 	MER voor een project (concreter)</a:t>
            </a:r>
            <a:endParaRPr lang="nl-NL" sz="1800" dirty="0"/>
          </a:p>
        </p:txBody>
      </p:sp>
      <p:sp>
        <p:nvSpPr>
          <p:cNvPr id="2" name="Bijschrift: lijn met accentbalk 1">
            <a:extLst>
              <a:ext uri="{FF2B5EF4-FFF2-40B4-BE49-F238E27FC236}">
                <a16:creationId xmlns:a16="http://schemas.microsoft.com/office/drawing/2014/main" id="{73F565B6-0E82-4BF2-9173-FC41C436E917}"/>
              </a:ext>
            </a:extLst>
          </p:cNvPr>
          <p:cNvSpPr/>
          <p:nvPr/>
        </p:nvSpPr>
        <p:spPr>
          <a:xfrm>
            <a:off x="5749046" y="2490281"/>
            <a:ext cx="3394954" cy="1138135"/>
          </a:xfrm>
          <a:prstGeom prst="accentCallout1">
            <a:avLst>
              <a:gd name="adj1" fmla="val 51229"/>
              <a:gd name="adj2" fmla="val -311"/>
              <a:gd name="adj3" fmla="val 50962"/>
              <a:gd name="adj4" fmla="val -1827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Voor concrete projecten moet altijd nog vervolgonderzoek plaatsvinden. Bijvoorbeeld met een projectMER.</a:t>
            </a:r>
          </a:p>
        </p:txBody>
      </p:sp>
    </p:spTree>
    <p:extLst>
      <p:ext uri="{BB962C8B-B14F-4D97-AF65-F5344CB8AC3E}">
        <p14:creationId xmlns:p14="http://schemas.microsoft.com/office/powerpoint/2010/main" val="12314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FC89043-0495-4228-8AAA-9426A83423A4}"/>
              </a:ext>
            </a:extLst>
          </p:cNvPr>
          <p:cNvSpPr/>
          <p:nvPr/>
        </p:nvSpPr>
        <p:spPr>
          <a:xfrm>
            <a:off x="0" y="531130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EA9F97-7021-40F9-9D14-22AAB145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zit het onderzoek in elkaar?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3BE816-1BE1-4B01-9AB1-62F59F8963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2" y="4037285"/>
            <a:ext cx="2818440" cy="2775991"/>
          </a:xfrm>
          <a:prstGeom prst="rect">
            <a:avLst/>
          </a:prstGeom>
          <a:noFill/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2DA9EAD-3E14-4967-AFF4-EDEC33EBE696}"/>
              </a:ext>
            </a:extLst>
          </p:cNvPr>
          <p:cNvSpPr txBox="1">
            <a:spLocks/>
          </p:cNvSpPr>
          <p:nvPr/>
        </p:nvSpPr>
        <p:spPr>
          <a:xfrm>
            <a:off x="506730" y="1384447"/>
            <a:ext cx="5650334" cy="455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AutoNum type="arabicParenR"/>
            </a:pPr>
            <a:r>
              <a:rPr lang="nl-NL" sz="1800"/>
              <a:t>In beeld brengen waar zon en wind mogelijk zijn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500"/>
              <a:t>Belemmeringenkaarten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500"/>
              <a:t>Kansenkaarten ( = gebieden zonder belemmeringen)</a:t>
            </a:r>
          </a:p>
          <a:p>
            <a:pPr marL="685800" lvl="1" indent="-342900">
              <a:buFont typeface="Arial"/>
              <a:buAutoNum type="arabicParenR"/>
            </a:pPr>
            <a:endParaRPr lang="nl-NL" sz="1500"/>
          </a:p>
          <a:p>
            <a:pPr marL="342900" indent="-342900">
              <a:buFont typeface="Arial"/>
              <a:buAutoNum type="arabicParenR"/>
            </a:pPr>
            <a:r>
              <a:rPr lang="nl-NL" sz="1800"/>
              <a:t>Beoordeling van de milieueffecten en bredere thema’s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500"/>
              <a:t>Voor wind eerst per windparklocatie, daarna per zoekgebied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500"/>
              <a:t>Voor zon per zoekgebied</a:t>
            </a:r>
          </a:p>
          <a:p>
            <a:pPr marL="342900" indent="-342900">
              <a:buFont typeface="Arial"/>
              <a:buAutoNum type="arabicParenR"/>
            </a:pPr>
            <a:endParaRPr lang="nl-NL" sz="1800"/>
          </a:p>
          <a:p>
            <a:pPr marL="342900" indent="-342900">
              <a:buFont typeface="Arial"/>
              <a:buAutoNum type="arabicParenR"/>
            </a:pPr>
            <a:r>
              <a:rPr lang="nl-NL" sz="1800"/>
              <a:t>Beoordeling van 3 alternatieven</a:t>
            </a:r>
          </a:p>
          <a:p>
            <a:pPr marL="342900" lvl="1" indent="0">
              <a:buNone/>
            </a:pPr>
            <a:r>
              <a:rPr lang="nl-NL" sz="1500"/>
              <a:t>(3 verschillende manieren om het voornemen te realiseren)</a:t>
            </a:r>
          </a:p>
          <a:p>
            <a:pPr marL="342900" indent="-342900">
              <a:buFont typeface="Arial"/>
              <a:buAutoNum type="arabicParenR"/>
            </a:pPr>
            <a:endParaRPr lang="nl-NL" sz="1800"/>
          </a:p>
          <a:p>
            <a:pPr marL="342900" indent="-342900">
              <a:buFont typeface="Arial"/>
              <a:buAutoNum type="arabicParenR"/>
            </a:pPr>
            <a:r>
              <a:rPr lang="nl-NL" sz="1800"/>
              <a:t>Het MER maakt geen keuzes en doet geen uitspraken over welke gebieden het beste zijn.</a:t>
            </a:r>
          </a:p>
          <a:p>
            <a:pPr marL="342900" lvl="1" indent="0">
              <a:buNone/>
            </a:pPr>
            <a:r>
              <a:rPr lang="nl-NL" sz="1500"/>
              <a:t>(maar kan wel helpen bij het onderbouwen van keuzes)</a:t>
            </a:r>
          </a:p>
          <a:p>
            <a:pPr marL="0" indent="0">
              <a:buNone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2237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FC89043-0495-4228-8AAA-9426A83423A4}"/>
              </a:ext>
            </a:extLst>
          </p:cNvPr>
          <p:cNvSpPr/>
          <p:nvPr/>
        </p:nvSpPr>
        <p:spPr>
          <a:xfrm>
            <a:off x="0" y="531130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EA9F97-7021-40F9-9D14-22AAB145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Zoekgebieden &amp; Windparklocaties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1B6F8C-BBBF-4128-8FF1-73DEA901F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6" y="1242000"/>
            <a:ext cx="7944244" cy="5616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9BB6E4-2B58-49D7-A9DE-E9B73691C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27" y="1242000"/>
            <a:ext cx="7944057" cy="5616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06DA63-30B0-4F7A-9A15-053E2F0F9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27" y="1242000"/>
            <a:ext cx="7943973" cy="5616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2DA9EAD-3E14-4967-AFF4-EDEC33EBE696}"/>
              </a:ext>
            </a:extLst>
          </p:cNvPr>
          <p:cNvSpPr txBox="1">
            <a:spLocks/>
          </p:cNvSpPr>
          <p:nvPr/>
        </p:nvSpPr>
        <p:spPr>
          <a:xfrm>
            <a:off x="506730" y="1384447"/>
            <a:ext cx="5650334" cy="455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/>
              <a:t>Windenergie</a:t>
            </a:r>
          </a:p>
        </p:txBody>
      </p:sp>
    </p:spTree>
    <p:extLst>
      <p:ext uri="{BB962C8B-B14F-4D97-AF65-F5344CB8AC3E}">
        <p14:creationId xmlns:p14="http://schemas.microsoft.com/office/powerpoint/2010/main" val="39104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FC89043-0495-4228-8AAA-9426A83423A4}"/>
              </a:ext>
            </a:extLst>
          </p:cNvPr>
          <p:cNvSpPr/>
          <p:nvPr/>
        </p:nvSpPr>
        <p:spPr>
          <a:xfrm>
            <a:off x="0" y="5311302"/>
            <a:ext cx="9144000" cy="154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EA9F97-7021-40F9-9D14-22AAB145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Zoekgebieden &amp; Windparklocaties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FA7E244-177C-4289-AD5B-ECF81FC98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33" y="1217795"/>
            <a:ext cx="7944057" cy="56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8018EB-A3F9-4130-97FF-2D32DB899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33" y="1217795"/>
            <a:ext cx="7941355" cy="56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EF816F-6246-438B-9048-4599C67F9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33" y="1217795"/>
            <a:ext cx="7944267" cy="5616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2DA9EAD-3E14-4967-AFF4-EDEC33EBE696}"/>
              </a:ext>
            </a:extLst>
          </p:cNvPr>
          <p:cNvSpPr txBox="1">
            <a:spLocks/>
          </p:cNvSpPr>
          <p:nvPr/>
        </p:nvSpPr>
        <p:spPr>
          <a:xfrm>
            <a:off x="506730" y="1384447"/>
            <a:ext cx="5650334" cy="455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/>
              <a:t>Zonne-energie</a:t>
            </a:r>
          </a:p>
        </p:txBody>
      </p:sp>
    </p:spTree>
    <p:extLst>
      <p:ext uri="{BB962C8B-B14F-4D97-AF65-F5344CB8AC3E}">
        <p14:creationId xmlns:p14="http://schemas.microsoft.com/office/powerpoint/2010/main" val="41712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B&amp;vR">
      <a:dk1>
        <a:srgbClr val="000000"/>
      </a:dk1>
      <a:lt1>
        <a:srgbClr val="FFFFFF"/>
      </a:lt1>
      <a:dk2>
        <a:srgbClr val="E2251D"/>
      </a:dk2>
      <a:lt2>
        <a:srgbClr val="808080"/>
      </a:lt2>
      <a:accent1>
        <a:srgbClr val="D52B1E"/>
      </a:accent1>
      <a:accent2>
        <a:srgbClr val="FED100"/>
      </a:accent2>
      <a:accent3>
        <a:srgbClr val="9E1C64"/>
      </a:accent3>
      <a:accent4>
        <a:srgbClr val="009FAC"/>
      </a:accent4>
      <a:accent5>
        <a:srgbClr val="E5530E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Carnac-Regula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jabloon - Powerpoint 43" id="{D28A88B6-A03A-41B1-B7B5-172F7272B8FD}" vid="{FF83D50A-97D8-4A02-90DD-A00B091C8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ACE59FA4B6C4D8D5795234112D6BC" ma:contentTypeVersion="13" ma:contentTypeDescription="Create a new document." ma:contentTypeScope="" ma:versionID="0b1b0896392b65a4fab7efdbf41e9430">
  <xsd:schema xmlns:xsd="http://www.w3.org/2001/XMLSchema" xmlns:xs="http://www.w3.org/2001/XMLSchema" xmlns:p="http://schemas.microsoft.com/office/2006/metadata/properties" xmlns:ns2="f91e6223-d6f6-4592-b955-e2fabf1b201d" xmlns:ns3="de0172d0-7cdd-4d41-8580-cc00a66a5b7d" targetNamespace="http://schemas.microsoft.com/office/2006/metadata/properties" ma:root="true" ma:fieldsID="acc496a3566b1b72ccab10dd90384151" ns2:_="" ns3:_="">
    <xsd:import namespace="f91e6223-d6f6-4592-b955-e2fabf1b201d"/>
    <xsd:import namespace="de0172d0-7cdd-4d41-8580-cc00a66a5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Date_x0020_and_x0020_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6223-d6f6-4592-b955-e2fabf1b2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ate_x0020_and_x0020_Time" ma:index="18" nillable="true" ma:displayName="Date and Time" ma:default="[today]" ma:format="DateTime" ma:internalName="Date_x0020_and_x0020_Time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172d0-7cdd-4d41-8580-cc00a66a5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and_x0020_Time xmlns="f91e6223-d6f6-4592-b955-e2fabf1b201d">2020-09-09T08:16:06+00:00</Date_x0020_and_x0020_Ti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8ABEF1-2738-458B-970A-53ABD49B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e6223-d6f6-4592-b955-e2fabf1b201d"/>
    <ds:schemaRef ds:uri="de0172d0-7cdd-4d41-8580-cc00a66a5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1402F-1F41-46E2-BB2B-51C3750EC4EE}">
  <ds:schemaRefs>
    <ds:schemaRef ds:uri="http://schemas.microsoft.com/office/2006/metadata/properties"/>
    <ds:schemaRef ds:uri="http://purl.org/dc/terms/"/>
    <ds:schemaRef ds:uri="f91e6223-d6f6-4592-b955-e2fabf1b201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e0172d0-7cdd-4d41-8580-cc00a66a5b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07EA4D-6650-4ADC-844D-2B7437E1B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- Powerpoint 2020</Template>
  <TotalTime>8050</TotalTime>
  <Words>3071</Words>
  <Application>Microsoft Office PowerPoint</Application>
  <PresentationFormat>Diavoorstelling (4:3)</PresentationFormat>
  <Paragraphs>2207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Candara</vt:lpstr>
      <vt:lpstr>Carnac-Regular</vt:lpstr>
      <vt:lpstr>Wingdings</vt:lpstr>
      <vt:lpstr>Kantoorthema</vt:lpstr>
      <vt:lpstr>PlanMER RES Metropoolregio Eindhoven</vt:lpstr>
      <vt:lpstr>Voorstellen</vt:lpstr>
      <vt:lpstr>Deze presentatie</vt:lpstr>
      <vt:lpstr>Inleiding – het voornemen</vt:lpstr>
      <vt:lpstr>Inleiding – het gebied</vt:lpstr>
      <vt:lpstr>Wat is een milieueffectrapport (MER)</vt:lpstr>
      <vt:lpstr>Hoe zit het onderzoek in elkaar?</vt:lpstr>
      <vt:lpstr>Zoekgebieden &amp; Windparklocaties</vt:lpstr>
      <vt:lpstr>Zoekgebieden &amp; Windparklocaties</vt:lpstr>
      <vt:lpstr>Milieuthema’s &amp; Bredere thema’s</vt:lpstr>
      <vt:lpstr>Resultaten - windenergie</vt:lpstr>
      <vt:lpstr>Resultaten - windenergie</vt:lpstr>
      <vt:lpstr>Resultaten – zonne-energie</vt:lpstr>
      <vt:lpstr>Resultaten – zonne-energie</vt:lpstr>
      <vt:lpstr>Resultaten</vt:lpstr>
      <vt:lpstr>Alternatieven</vt:lpstr>
      <vt:lpstr>Alternatieven</vt:lpstr>
      <vt:lpstr>Alternatieven</vt:lpstr>
      <vt:lpstr>Alternatieven</vt:lpstr>
      <vt:lpstr>Alternatieven</vt:lpstr>
      <vt:lpstr>Aanbevelingen</vt:lpstr>
      <vt:lpstr>Het MER lezen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PlanMER RES Metropoolregio Eindhoven</dc:title>
  <dc:creator>Steven@boschenvanrijn.nl</dc:creator>
  <cp:lastModifiedBy>Steven Velthuijsen</cp:lastModifiedBy>
  <cp:revision>193</cp:revision>
  <dcterms:created xsi:type="dcterms:W3CDTF">2020-09-09T07:10:37Z</dcterms:created>
  <dcterms:modified xsi:type="dcterms:W3CDTF">2021-05-20T10:40:12Z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0x01010045DACE59FA4B6C4D8D5795234112D6BC</vt:lpwstr>
  </property>
  <property fmtid="{D5CDD505-2E9C-101B-9397-08002B2CF9AE}" pid="3" name="Order">
    <vt:r8>8000</vt:r8>
  </property>
</Properties>
</file>