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0" r:id="rId5"/>
    <p:sldId id="272" r:id="rId6"/>
    <p:sldId id="276" r:id="rId7"/>
    <p:sldId id="277" r:id="rId8"/>
    <p:sldId id="284" r:id="rId9"/>
    <p:sldId id="264" r:id="rId10"/>
    <p:sldId id="282" r:id="rId11"/>
    <p:sldId id="287" r:id="rId12"/>
    <p:sldId id="288" r:id="rId13"/>
    <p:sldId id="263" r:id="rId14"/>
    <p:sldId id="283" r:id="rId15"/>
    <p:sldId id="285" r:id="rId16"/>
    <p:sldId id="286" r:id="rId17"/>
    <p:sldId id="265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EF1"/>
    <a:srgbClr val="D5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4C901-8249-4C18-95C7-17FA6004C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0B6F30-AAC9-4449-AD2B-61599CA7C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F34A68-5423-402F-B710-ED02F8D9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299D63-5467-40E7-B5B2-65A6C259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92369C-4D0E-4747-A2D1-24447890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30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7F592-2EF3-4A0A-A589-48BAE12F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DF1D6F-DD0A-489E-A0FB-BAE744CA7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B831B7-A7D4-444B-BF69-1BAEB697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6F7DD4-9533-47DE-8849-0ED8C8F1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6D137-034F-45FC-A3C2-D618ED3F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84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CDA55B-A390-4BC7-B5A6-D3BB2C212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B680F0-7302-4432-8F43-C8A066CD2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6FE69D-9D78-406E-8C18-1CB7DA86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5E3730-840F-4298-9A29-53610275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083CF3-8D80-497E-84D1-463B280C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45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42B96-1ED5-42D7-B57D-96D268D2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6D10B0-F652-4ED2-AD2E-04FF95ACD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C74F53-BC2A-420C-A7F6-2C2F667E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533D97-8C02-407D-A7FE-2429ABF1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3178CB-3EBC-4E2C-BDEB-ADB594BC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11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33BC9-8A80-4823-B29F-FF173AC8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333171-D74C-4AD1-8B3A-7D3EA5564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1BB247-299A-4AFC-8E0F-35CBB43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A351DE-4465-44AD-B1AB-36238184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6E3992-8C95-4675-8989-E8CE3FD6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10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CFCD0-5ADF-4CF2-928E-D18D9678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4868AC-FEB7-47CA-847D-6BB288262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EAB36E-09F2-4933-8540-22A9E25D6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B43D630-6C2F-41C4-9DB6-660EE4A1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7C51F0-BF3A-497F-A556-B720C066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9FD651-5763-44BA-A921-9D160E61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42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C2D6DA-D405-41B3-9E47-58F92176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8D8C5D-7383-451D-A000-6805B1664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38E2FF-597B-4C90-920A-683078633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DF0D10-DB76-4C02-B9A6-02F7D7FFA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613569-3361-4386-9184-51D9C32FEB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3A6784D-BA81-4E74-B45C-756E7B39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C6F482F-48AA-48B0-AD0D-E6571505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42E0D7E-4C93-4BCA-BDF2-7283F090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96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497FA-A41D-4901-A98C-9CF10B1F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870CB39-1D01-4DB1-9BE4-8053366D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604884-EC7B-4E5B-A0C8-19725D9D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E09563-E176-4669-8699-2A963C21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81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7D03AC-6486-41BC-A497-15719012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FBA1EC3-9D33-4FD2-BC76-F50CCC78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4020A2-5C38-4934-B806-A960B694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51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52F90-A481-46F7-B3D9-E2F1C4F7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567B7E-52B6-4095-B3CB-B931C6CBA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00E582-4356-4C42-9B75-E9788D156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CF8433-FEB0-468F-A85D-9863C48C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9A6547-0EB7-4302-83EB-CBF4763B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F1373E-1050-4895-A5C7-7A62A6BB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2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4FFEC-383D-422B-8DE6-DA2F8195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C1F75F8-5E0C-4345-B1ED-344FB9440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A3F66D-1A21-4AE6-BFF8-8EADB091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142997-E3A2-4552-A12B-A29FBA1B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9D9A0DF-7F14-4ABA-B09D-3C9535160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382F866-24AD-406B-B05B-0574990F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7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18B708-AB4D-48B2-B1FE-8222639D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C8A7D0-512E-48B1-A72A-6E8EE37FF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696EB-8CD2-48AE-9321-9FD61E221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4AB-BAA8-4841-B758-1626F1490186}" type="datetimeFigureOut">
              <a:rPr lang="nl-NL" smtClean="0"/>
              <a:t>10-2-2021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6E5621-15C7-4C94-AD03-16FE1F58C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E31076-7388-49ED-B1B8-80E66E173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005AC-AA66-4446-82BF-15CB3A20EA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15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75C3283-B95E-C447-808B-71D94759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35" y="-313692"/>
            <a:ext cx="12504602" cy="2847030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D6144090-A87B-9C41-98C5-3EC93511A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3" y="1935188"/>
            <a:ext cx="7976120" cy="339530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1084D7F-BB4B-6C47-8309-0A75CFC96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3" y="5531370"/>
            <a:ext cx="11998284" cy="114133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579090F-374F-4F24-88A0-3C683F1E8179}"/>
              </a:ext>
            </a:extLst>
          </p:cNvPr>
          <p:cNvSpPr txBox="1"/>
          <p:nvPr/>
        </p:nvSpPr>
        <p:spPr>
          <a:xfrm>
            <a:off x="612523" y="172218"/>
            <a:ext cx="1762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D8117D"/>
                </a:solidFill>
              </a:rPr>
              <a:t>CONCEPT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A970FD-7CCF-4FA8-BD4C-3B0DE6995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1"/>
    </mc:Choice>
    <mc:Fallback xmlns="">
      <p:transition spd="slow" advTm="5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1438453-F4F6-4906-8DB1-0F3ABB4BD09B}"/>
              </a:ext>
            </a:extLst>
          </p:cNvPr>
          <p:cNvSpPr txBox="1"/>
          <p:nvPr/>
        </p:nvSpPr>
        <p:spPr>
          <a:xfrm>
            <a:off x="565484" y="900251"/>
            <a:ext cx="93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3">
                    <a:lumMod val="75000"/>
                  </a:schemeClr>
                </a:solidFill>
              </a:rPr>
              <a:t>De Metropoolregio Eindhoven kent geen overvloed aan bovenlokale warmtebronnen </a:t>
            </a:r>
            <a:endParaRPr lang="nl-NL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414901B4-8A10-4DB0-9991-0D4CF8775067}"/>
              </a:ext>
            </a:extLst>
          </p:cNvPr>
          <p:cNvSpPr/>
          <p:nvPr/>
        </p:nvSpPr>
        <p:spPr>
          <a:xfrm>
            <a:off x="338228" y="1540042"/>
            <a:ext cx="5112077" cy="5149515"/>
          </a:xfrm>
          <a:prstGeom prst="roundRect">
            <a:avLst>
              <a:gd name="adj" fmla="val 6244"/>
            </a:avLst>
          </a:prstGeom>
          <a:solidFill>
            <a:srgbClr val="D5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2400" dirty="0">
                <a:solidFill>
                  <a:schemeClr val="tx1"/>
                </a:solidFill>
              </a:rPr>
              <a:t>Wat we gaan doen: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pPr marL="285750" indent="-285750">
              <a:buSzPct val="115000"/>
              <a:buFont typeface="Wingdings" pitchFamily="2" charset="2"/>
              <a:buChar char="ü"/>
            </a:pPr>
            <a:r>
              <a:rPr lang="nl-NL" sz="1400" dirty="0">
                <a:solidFill>
                  <a:schemeClr val="tx1"/>
                </a:solidFill>
              </a:rPr>
              <a:t>Gemeenten, provincie en waterschappen werken samen om optimaal gebruik te maken van de schaarse bovenlokale bronnen en/of gezamenlijke voorzieningen.</a:t>
            </a:r>
          </a:p>
          <a:p>
            <a:pPr marL="285750" indent="-285750">
              <a:buSzPct val="115000"/>
              <a:buFont typeface="Wingdings" pitchFamily="2" charset="2"/>
              <a:buChar char="ü"/>
            </a:pP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SzPct val="115000"/>
              <a:buFont typeface="Wingdings" pitchFamily="2" charset="2"/>
              <a:buChar char="ü"/>
            </a:pPr>
            <a:r>
              <a:rPr lang="nl-NL" sz="1400" dirty="0">
                <a:solidFill>
                  <a:schemeClr val="tx1"/>
                </a:solidFill>
              </a:rPr>
              <a:t>We besparen maximaal om de toename in het elektriciteitsverbruik voor de warmtetransitie te minimaliseren en daarmee de aanvullende belasting op het net te beperken, evenals de vraag naar duurzame elektriciteit.</a:t>
            </a:r>
          </a:p>
          <a:p>
            <a:pPr marL="285750" indent="-285750">
              <a:buSzPct val="115000"/>
              <a:buFont typeface="Wingdings" pitchFamily="2" charset="2"/>
              <a:buChar char="ü"/>
            </a:pP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SzPct val="115000"/>
              <a:buFont typeface="Wingdings" pitchFamily="2" charset="2"/>
              <a:buChar char="ü"/>
            </a:pPr>
            <a:r>
              <a:rPr lang="nl-NL" sz="1400" dirty="0">
                <a:solidFill>
                  <a:schemeClr val="tx1"/>
                </a:solidFill>
              </a:rPr>
              <a:t>In december 2021 weten we met welke wijken we beginnen en welke duurzame (regionale) warmtebron wordt ingezet.</a:t>
            </a:r>
          </a:p>
          <a:p>
            <a:pPr marL="285750" indent="-285750">
              <a:buSzPct val="115000"/>
              <a:buFont typeface="Wingdings" pitchFamily="2" charset="2"/>
              <a:buChar char="ü"/>
            </a:pP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SzPct val="115000"/>
              <a:buFont typeface="Wingdings" pitchFamily="2" charset="2"/>
              <a:buChar char="ü"/>
            </a:pPr>
            <a:r>
              <a:rPr lang="nl-NL" sz="1400" dirty="0">
                <a:solidFill>
                  <a:schemeClr val="tx1"/>
                </a:solidFill>
              </a:rPr>
              <a:t>Er is een online platform met een actueel overzicht van de beschikbare bronnen, de potentie en de lopende en geplande projecten.</a:t>
            </a:r>
          </a:p>
          <a:p>
            <a:pPr marL="285750" indent="-285750">
              <a:buSzPct val="115000"/>
              <a:buFont typeface="Wingdings" pitchFamily="2" charset="2"/>
              <a:buChar char="ü"/>
            </a:pPr>
            <a:endParaRPr lang="nl-NL" sz="1400" dirty="0">
              <a:solidFill>
                <a:schemeClr val="tx1"/>
              </a:solidFill>
            </a:endParaRPr>
          </a:p>
          <a:p>
            <a:pPr marL="285750" indent="-285750">
              <a:buSzPct val="115000"/>
              <a:buFont typeface="Wingdings" pitchFamily="2" charset="2"/>
              <a:buChar char="ü"/>
            </a:pPr>
            <a:r>
              <a:rPr lang="nl-NL" sz="1400" dirty="0">
                <a:solidFill>
                  <a:schemeClr val="tx1"/>
                </a:solidFill>
              </a:rPr>
              <a:t>Er komt een gezamenlijke kennis- en leeragenda.</a:t>
            </a:r>
          </a:p>
        </p:txBody>
      </p:sp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54F76D8A-2FBD-4B2F-A56A-7E65B50A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86" y="2917371"/>
            <a:ext cx="5506395" cy="3622766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D5991AF3-7A0F-B64A-8CC6-BCCC4AD1324B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71FBD17-87BB-314B-85B9-13F85BBFD3A7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Warmte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3AC4DC-F150-4CA4-946A-EA9742049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9"/>
    </mc:Choice>
    <mc:Fallback xmlns="">
      <p:transition spd="slow" advTm="3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ED4B3EC-094C-41CB-946D-3D25761D9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70" y="52711"/>
            <a:ext cx="10062859" cy="68052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38B81F-577B-4CEC-BC34-E42EDB236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90"/>
    </mc:Choice>
    <mc:Fallback xmlns="">
      <p:transition spd="slow" advTm="3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1ED2AB6-0046-4BF3-8F2B-1D6A8023C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7" y="375676"/>
            <a:ext cx="11921806" cy="61066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4A1BED-2A8F-427D-A360-8767F2A23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6"/>
    </mc:Choice>
    <mc:Fallback xmlns="">
      <p:transition spd="slow" advTm="3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C7F02532-7074-F841-9F4F-7D1D7566DCC9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4DD2B7-4A50-7E41-977D-CE1CB8B2812D}"/>
              </a:ext>
            </a:extLst>
          </p:cNvPr>
          <p:cNvSpPr txBox="1"/>
          <p:nvPr/>
        </p:nvSpPr>
        <p:spPr>
          <a:xfrm>
            <a:off x="10349151" y="674058"/>
            <a:ext cx="1642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Duurzame</a:t>
            </a:r>
          </a:p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opwek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E0CA36E-BF8F-9D4E-9677-2AD0D0FB6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19" y="59522"/>
            <a:ext cx="9735588" cy="67619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0181F9-6B1A-42DA-B15B-37C48DECC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52"/>
    </mc:Choice>
    <mc:Fallback xmlns="">
      <p:transition spd="slow" advTm="2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4F3B675-0FB0-1C40-92AB-B389D69BB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" y="-207920"/>
            <a:ext cx="10158579" cy="727384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1BEDD19-2E66-6840-AA2E-0B5347C9A55C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73EDDD-A48F-074E-BE43-647FC6C45B69}"/>
              </a:ext>
            </a:extLst>
          </p:cNvPr>
          <p:cNvSpPr txBox="1"/>
          <p:nvPr/>
        </p:nvSpPr>
        <p:spPr>
          <a:xfrm>
            <a:off x="10349151" y="674058"/>
            <a:ext cx="1642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Duurzame</a:t>
            </a:r>
          </a:p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opwek</a:t>
            </a:r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F0E95DE8-3475-4F4C-B7A4-8F66C23B1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592" y="4496576"/>
            <a:ext cx="3094151" cy="219403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76DE67-B5B4-4BB2-B1DC-2C1691D69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0"/>
    </mc:Choice>
    <mc:Fallback xmlns="">
      <p:transition spd="slow" advTm="4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8B1F36B-6892-44E4-9926-250B01706202}"/>
              </a:ext>
            </a:extLst>
          </p:cNvPr>
          <p:cNvSpPr txBox="1"/>
          <p:nvPr/>
        </p:nvSpPr>
        <p:spPr>
          <a:xfrm>
            <a:off x="514349" y="665797"/>
            <a:ext cx="841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1" dirty="0">
                <a:solidFill>
                  <a:schemeClr val="accent3">
                    <a:lumMod val="75000"/>
                  </a:schemeClr>
                </a:solidFill>
              </a:rPr>
              <a:t>Afstemming in de regio over verdeling van de beschikbare capaciteit.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851A97-95EF-4778-8608-28F8C03D3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4307FF-6296-45B9-8E35-94C8DA046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468" y="1450215"/>
            <a:ext cx="7713064" cy="50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0"/>
    </mc:Choice>
    <mc:Fallback xmlns="">
      <p:transition spd="slow" advTm="2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9F1314D-5C7B-4E47-8F8B-AF342A69B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" y="0"/>
            <a:ext cx="12436704" cy="6909280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E01FB23F-8F09-EC45-A545-93E26A0CF3C8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23A27F0-364B-634F-9245-5BF38597B6B9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Uitvoering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7768F0F-A1AB-489D-895C-621F291F2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07"/>
    </mc:Choice>
    <mc:Fallback xmlns="">
      <p:transition spd="slow" advTm="9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29E4B02-669E-45F0-892D-36052C9BA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15" y="3632199"/>
            <a:ext cx="10125075" cy="30575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A4455E1-014B-45C2-BD9D-15F33415ACA4}"/>
              </a:ext>
            </a:extLst>
          </p:cNvPr>
          <p:cNvSpPr txBox="1"/>
          <p:nvPr/>
        </p:nvSpPr>
        <p:spPr>
          <a:xfrm>
            <a:off x="1129715" y="963993"/>
            <a:ext cx="102160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“Iedereen 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gaat iets merken van de energietransitie. Het landschap zal van kleur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veranderen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 en woningen en bedrijven worden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anders 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verwarmd. Maar de energietransitie levert vooral veel op. Een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schonere wereld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 met een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gezonde lucht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 en een klimaat dat niet te heet is. Als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samenleving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 werken we toe naar een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nieuwe, groene economie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. De opgave is groot, het belang ook. In Nederland en in de Metropoolregio Eindhoven werken we samen aan </a:t>
            </a:r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onze toekomst en aan die van onze kinderen en kleinkinderen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.”</a:t>
            </a:r>
          </a:p>
          <a:p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							Frans Kuppens, voorzitter stuurgroep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9B341F-006D-4357-924D-D113C989C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3"/>
    </mc:Choice>
    <mc:Fallback xmlns="">
      <p:transition spd="slow" advTm="39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2F23215-7791-194E-9A36-FE4BCEA8D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8" y="847993"/>
            <a:ext cx="8600754" cy="60849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A2D130-64C8-4FE5-A34E-FFCACCF1A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b="1" dirty="0">
                <a:latin typeface="+mn-lt"/>
              </a:rPr>
              <a:t>Samen de energie ambitie realiseren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91A6AD-C92C-F94E-8CF3-D21CA76E2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349" y="1159804"/>
            <a:ext cx="3486272" cy="263146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CD059AD-2524-5A41-8FDB-25344EA708D0}"/>
              </a:ext>
            </a:extLst>
          </p:cNvPr>
          <p:cNvSpPr txBox="1">
            <a:spLocks/>
          </p:cNvSpPr>
          <p:nvPr/>
        </p:nvSpPr>
        <p:spPr>
          <a:xfrm>
            <a:off x="9175954" y="4615728"/>
            <a:ext cx="29447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+mn-lt"/>
              </a:rPr>
              <a:t>• Provincie</a:t>
            </a:r>
          </a:p>
          <a:p>
            <a:r>
              <a:rPr lang="nl-NL" sz="2400" dirty="0">
                <a:latin typeface="+mn-lt"/>
              </a:rPr>
              <a:t>• 21 gemeenten</a:t>
            </a:r>
          </a:p>
          <a:p>
            <a:r>
              <a:rPr lang="nl-NL" sz="2400" dirty="0">
                <a:latin typeface="+mn-lt"/>
              </a:rPr>
              <a:t>• 2 waterschappen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32E7C4-C358-49ED-9610-B6BB2A97F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0"/>
    </mc:Choice>
    <mc:Fallback xmlns="">
      <p:transition spd="slow" advTm="14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DFDA1EA-BDAC-3745-BEE7-43CC7DFE7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63" y="146050"/>
            <a:ext cx="9438274" cy="6711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55D25A-5C43-44FC-A756-FD617EB6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39" y="117412"/>
            <a:ext cx="10515600" cy="1037545"/>
          </a:xfrm>
        </p:spPr>
        <p:txBody>
          <a:bodyPr/>
          <a:lstStyle/>
          <a:p>
            <a:r>
              <a:rPr lang="nl-NL" b="1" dirty="0">
                <a:latin typeface="+mn-lt"/>
              </a:rPr>
              <a:t>Het proces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20FD69-AFA6-4D75-B788-D9BB8BC86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85"/>
    </mc:Choice>
    <mc:Fallback xmlns="">
      <p:transition spd="slow" advTm="6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F83D2FFC-C79F-3E4F-AAA6-F7FB10F88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9000"/>
            <a:ext cx="9194800" cy="596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56989F-F298-42BA-99E7-2545881D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b="1" dirty="0">
                <a:latin typeface="+mn-lt"/>
              </a:rPr>
              <a:t>Hoe nemen we iedereen mee?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0BB160C-11C3-5141-88AC-29D9EF981CA1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656AE23-BFA1-0844-9728-4410B8892AB3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Participatie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ED3D48-D83F-4352-8DB1-EF4CD274D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5"/>
    </mc:Choice>
    <mc:Fallback xmlns="">
      <p:transition spd="slow" advTm="3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6C33E4-9ED4-4E4D-BD63-2D43327AC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7" y="1263138"/>
            <a:ext cx="9390874" cy="493068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3C99927-AF30-4363-907F-38B46FD72A62}"/>
              </a:ext>
            </a:extLst>
          </p:cNvPr>
          <p:cNvSpPr txBox="1"/>
          <p:nvPr/>
        </p:nvSpPr>
        <p:spPr>
          <a:xfrm>
            <a:off x="458544" y="573748"/>
            <a:ext cx="956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3">
                    <a:lumMod val="75000"/>
                  </a:schemeClr>
                </a:solidFill>
              </a:rPr>
              <a:t>Zonder participatie geen energietransitie. Iedereen doet mee, iedereen profiteert mee.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6759919-33CE-5747-8A31-991B70213210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AFD3B97-4850-DE4A-B500-7C7DC30A334C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Participatie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ADAF6B-A1C0-4117-AEB5-B0C3CBB0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8"/>
    </mc:Choice>
    <mc:Fallback xmlns="">
      <p:transition spd="slow" advTm="37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8242B7FE-66F6-B649-B7F5-185A154BAB94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4DE6431-3279-AE44-ADDB-88071E7B467C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Participatie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6C0780-0341-4879-B9DD-8851522DD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C6F2E66-7D59-44F3-9C03-29CFB6E2E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001" y="643811"/>
            <a:ext cx="9501924" cy="55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3"/>
    </mc:Choice>
    <mc:Fallback xmlns="">
      <p:transition spd="slow" advTm="3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4290639-FB84-42BE-A598-0B2833C0F16E}"/>
              </a:ext>
            </a:extLst>
          </p:cNvPr>
          <p:cNvSpPr txBox="1"/>
          <p:nvPr/>
        </p:nvSpPr>
        <p:spPr>
          <a:xfrm>
            <a:off x="458544" y="573748"/>
            <a:ext cx="956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3">
                    <a:lumMod val="75000"/>
                  </a:schemeClr>
                </a:solidFill>
              </a:rPr>
              <a:t>Wat niet wordt verbruikt, hoeft ook niet te worden opgewekt.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8984D75A-6946-4148-8955-227BECD25670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A52079B-2FD8-4D41-AC59-F5BF52B2F7E9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Besparen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93586285-9867-2144-B331-BD987788D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570" y="2443276"/>
            <a:ext cx="12255145" cy="24626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401348-B616-4039-A160-706B9546F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5"/>
    </mc:Choice>
    <mc:Fallback xmlns="">
      <p:transition spd="slow" advTm="3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4290639-FB84-42BE-A598-0B2833C0F16E}"/>
              </a:ext>
            </a:extLst>
          </p:cNvPr>
          <p:cNvSpPr txBox="1"/>
          <p:nvPr/>
        </p:nvSpPr>
        <p:spPr>
          <a:xfrm>
            <a:off x="458544" y="573748"/>
            <a:ext cx="9561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3">
                    <a:lumMod val="75000"/>
                  </a:schemeClr>
                </a:solidFill>
              </a:rPr>
              <a:t>Wat niet wordt verbruikt, hoeft ook niet te worden opgewekt.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2E0C17A-7CB2-7B41-AE42-121040E65946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E97DED-CE96-0246-81AF-0A666A741C25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Besparen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F0C378E-5733-4347-B52B-B843EADE2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28" y="2569072"/>
            <a:ext cx="12373757" cy="3487455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382D1839-0AAC-054D-A895-DFA8C60B043F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0C5CC7-4CFE-4500-8A5D-4FE0F802C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3"/>
    </mc:Choice>
    <mc:Fallback xmlns="">
      <p:transition spd="slow" advTm="2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21438453-F4F6-4906-8DB1-0F3ABB4BD09B}"/>
              </a:ext>
            </a:extLst>
          </p:cNvPr>
          <p:cNvSpPr txBox="1"/>
          <p:nvPr/>
        </p:nvSpPr>
        <p:spPr>
          <a:xfrm>
            <a:off x="565484" y="900251"/>
            <a:ext cx="93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>
                <a:solidFill>
                  <a:schemeClr val="accent3">
                    <a:lumMod val="75000"/>
                  </a:schemeClr>
                </a:solidFill>
              </a:rPr>
              <a:t>De Metropoolregio Eindhoven kent geen  overvloed aan bovenlokale warmtebronnen </a:t>
            </a:r>
            <a:endParaRPr lang="nl-NL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C5173B4-4A96-4ECC-86CD-BA875C0ABD6E}"/>
              </a:ext>
            </a:extLst>
          </p:cNvPr>
          <p:cNvSpPr txBox="1"/>
          <p:nvPr/>
        </p:nvSpPr>
        <p:spPr>
          <a:xfrm>
            <a:off x="2564779" y="4243614"/>
            <a:ext cx="56291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3">
                    <a:lumMod val="75000"/>
                  </a:schemeClr>
                </a:solidFill>
              </a:rPr>
              <a:t>Doelstellingen Regionale Structuur Warmte (RSW) </a:t>
            </a:r>
            <a:endParaRPr lang="nl-NL" sz="20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nl-NL" sz="1600" dirty="0"/>
          </a:p>
          <a:p>
            <a:r>
              <a:rPr lang="nl-NL" sz="1600" dirty="0"/>
              <a:t>Met de Regionale Structuur Warmte willen we: </a:t>
            </a:r>
          </a:p>
          <a:p>
            <a:r>
              <a:rPr lang="nl-NL" sz="1600" b="1" dirty="0"/>
              <a:t>• </a:t>
            </a:r>
            <a:r>
              <a:rPr lang="nl-NL" sz="1600" dirty="0"/>
              <a:t>De bovenlokale / regionale bronnen optimaal benutten; </a:t>
            </a:r>
          </a:p>
          <a:p>
            <a:r>
              <a:rPr lang="nl-NL" sz="1600" b="1" dirty="0"/>
              <a:t>• </a:t>
            </a:r>
            <a:r>
              <a:rPr lang="nl-NL" sz="1600" dirty="0"/>
              <a:t>Desinvesteringen voorkomen; </a:t>
            </a:r>
          </a:p>
          <a:p>
            <a:r>
              <a:rPr lang="nl-NL" sz="1600" b="1" dirty="0"/>
              <a:t>• </a:t>
            </a:r>
            <a:r>
              <a:rPr lang="nl-NL" sz="1600" dirty="0"/>
              <a:t>Maatschappelijke kosten laag houden en daarbij rekening houden met inwoners en bedrijven in nabijgelegen gemeenten. 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A08C6FD-AA1A-204E-A3E7-C66477118D09}"/>
              </a:ext>
            </a:extLst>
          </p:cNvPr>
          <p:cNvSpPr/>
          <p:nvPr/>
        </p:nvSpPr>
        <p:spPr>
          <a:xfrm>
            <a:off x="10228130" y="96097"/>
            <a:ext cx="1867614" cy="18676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9B98D31-D0EB-E14E-9D78-45AF78D41C62}"/>
              </a:ext>
            </a:extLst>
          </p:cNvPr>
          <p:cNvSpPr txBox="1"/>
          <p:nvPr/>
        </p:nvSpPr>
        <p:spPr>
          <a:xfrm>
            <a:off x="10349151" y="801473"/>
            <a:ext cx="16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3">
                    <a:lumMod val="75000"/>
                  </a:schemeClr>
                </a:solidFill>
              </a:rPr>
              <a:t>Warmte</a:t>
            </a:r>
          </a:p>
        </p:txBody>
      </p:sp>
      <p:pic>
        <p:nvPicPr>
          <p:cNvPr id="3" name="Afbeelding 2" descr="Afbeelding met tekst, visitekaartje, schermafbeelding, illustratie&#10;&#10;Automatisch gegenereerde beschrijving">
            <a:extLst>
              <a:ext uri="{FF2B5EF4-FFF2-40B4-BE49-F238E27FC236}">
                <a16:creationId xmlns:a16="http://schemas.microsoft.com/office/drawing/2014/main" id="{79E0D647-3913-C742-B5F0-3F30FA7F0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40" y="1771234"/>
            <a:ext cx="7726623" cy="21112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6C6EC0-DE2C-463B-82ED-95CDEE888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3"/>
    </mc:Choice>
    <mc:Fallback xmlns="">
      <p:transition spd="slow" advTm="4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358</Words>
  <Application>Microsoft Office PowerPoint</Application>
  <PresentationFormat>Breedbeeld</PresentationFormat>
  <Paragraphs>45</Paragraphs>
  <Slides>17</Slides>
  <Notes>0</Notes>
  <HiddenSlides>0</HiddenSlides>
  <MMClips>17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Kantoorthema</vt:lpstr>
      <vt:lpstr>PowerPoint-presentatie</vt:lpstr>
      <vt:lpstr>Samen de energie ambitie realiseren</vt:lpstr>
      <vt:lpstr>Het proces</vt:lpstr>
      <vt:lpstr>Hoe nemen we iedereen mee?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Tes Saelman</dc:creator>
  <cp:lastModifiedBy>Ingrid Verhagen | Groep 5700</cp:lastModifiedBy>
  <cp:revision>53</cp:revision>
  <cp:lastPrinted>2021-01-29T13:12:58Z</cp:lastPrinted>
  <dcterms:created xsi:type="dcterms:W3CDTF">2021-01-19T08:26:01Z</dcterms:created>
  <dcterms:modified xsi:type="dcterms:W3CDTF">2021-02-10T08:20:11Z</dcterms:modified>
</cp:coreProperties>
</file>